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6" r:id="rId8"/>
    <p:sldId id="267" r:id="rId9"/>
    <p:sldId id="269" r:id="rId10"/>
    <p:sldId id="268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6" autoAdjust="0"/>
    <p:restoredTop sz="94660"/>
  </p:normalViewPr>
  <p:slideViewPr>
    <p:cSldViewPr snapToGrid="0">
      <p:cViewPr varScale="1">
        <p:scale>
          <a:sx n="79" d="100"/>
          <a:sy n="79" d="100"/>
        </p:scale>
        <p:origin x="96" y="-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2C18-C24D-4FF0-BA41-68EE5FE5D086}" type="datetimeFigureOut">
              <a:rPr lang="fr-CH" smtClean="0"/>
              <a:t>05.03.2021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F7148022-3D38-456E-99D2-C540E8F23F4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11940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2C18-C24D-4FF0-BA41-68EE5FE5D086}" type="datetimeFigureOut">
              <a:rPr lang="fr-CH" smtClean="0"/>
              <a:t>05.03.2021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48022-3D38-456E-99D2-C540E8F23F4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82105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2C18-C24D-4FF0-BA41-68EE5FE5D086}" type="datetimeFigureOut">
              <a:rPr lang="fr-CH" smtClean="0"/>
              <a:t>05.03.2021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48022-3D38-456E-99D2-C540E8F23F4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5567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2C18-C24D-4FF0-BA41-68EE5FE5D086}" type="datetimeFigureOut">
              <a:rPr lang="fr-CH" smtClean="0"/>
              <a:t>05.03.2021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48022-3D38-456E-99D2-C540E8F23F4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29537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4B62C18-C24D-4FF0-BA41-68EE5FE5D086}" type="datetimeFigureOut">
              <a:rPr lang="fr-CH" smtClean="0"/>
              <a:t>05.03.2021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fr-CH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F7148022-3D38-456E-99D2-C540E8F23F4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8847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2C18-C24D-4FF0-BA41-68EE5FE5D086}" type="datetimeFigureOut">
              <a:rPr lang="fr-CH" smtClean="0"/>
              <a:t>05.03.2021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48022-3D38-456E-99D2-C540E8F23F4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17760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2C18-C24D-4FF0-BA41-68EE5FE5D086}" type="datetimeFigureOut">
              <a:rPr lang="fr-CH" smtClean="0"/>
              <a:t>05.03.2021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48022-3D38-456E-99D2-C540E8F23F4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8761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2C18-C24D-4FF0-BA41-68EE5FE5D086}" type="datetimeFigureOut">
              <a:rPr lang="fr-CH" smtClean="0"/>
              <a:t>05.03.2021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48022-3D38-456E-99D2-C540E8F23F4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4614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2C18-C24D-4FF0-BA41-68EE5FE5D086}" type="datetimeFigureOut">
              <a:rPr lang="fr-CH" smtClean="0"/>
              <a:t>05.03.2021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48022-3D38-456E-99D2-C540E8F23F4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49179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2C18-C24D-4FF0-BA41-68EE5FE5D086}" type="datetimeFigureOut">
              <a:rPr lang="fr-CH" smtClean="0"/>
              <a:t>05.03.2021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48022-3D38-456E-99D2-C540E8F23F4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17420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2C18-C24D-4FF0-BA41-68EE5FE5D086}" type="datetimeFigureOut">
              <a:rPr lang="fr-CH" smtClean="0"/>
              <a:t>05.03.2021</a:t>
            </a:fld>
            <a:endParaRPr lang="fr-CH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48022-3D38-456E-99D2-C540E8F23F4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47286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4B62C18-C24D-4FF0-BA41-68EE5FE5D086}" type="datetimeFigureOut">
              <a:rPr lang="fr-CH" smtClean="0"/>
              <a:t>05.03.2021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fr-CH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F7148022-3D38-456E-99D2-C540E8F23F4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4327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ernalopez.org/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linfo.fr.ch/dl.php/fr/ax-6013d61825527/fr_RCE_2020-CE-230_frequent__cours_confessionnels_ecole_oblig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laliberte.ch/info-regionale/ecole/la-catechese-a-encore-la-cote-a-fribourg-595172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CH" sz="8800" dirty="0" smtClean="0"/>
              <a:t>Rencontre cantonale Enseignants ERC CO</a:t>
            </a:r>
            <a:endParaRPr lang="fr-CH" sz="8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51560" y="5616036"/>
            <a:ext cx="9966960" cy="1069848"/>
          </a:xfrm>
        </p:spPr>
        <p:txBody>
          <a:bodyPr>
            <a:normAutofit/>
          </a:bodyPr>
          <a:lstStyle/>
          <a:p>
            <a:r>
              <a:rPr lang="fr-CH" sz="2800" b="1" dirty="0" smtClean="0"/>
              <a:t>5 mars 2021							Teams </a:t>
            </a:r>
            <a:endParaRPr lang="fr-CH" sz="2800" b="1" dirty="0"/>
          </a:p>
        </p:txBody>
      </p:sp>
    </p:spTree>
    <p:extLst>
      <p:ext uri="{BB962C8B-B14F-4D97-AF65-F5344CB8AC3E}">
        <p14:creationId xmlns:p14="http://schemas.microsoft.com/office/powerpoint/2010/main" val="52550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672181" y="593386"/>
            <a:ext cx="9966960" cy="5924145"/>
          </a:xfrm>
        </p:spPr>
        <p:txBody>
          <a:bodyPr/>
          <a:lstStyle/>
          <a:p>
            <a:r>
              <a:rPr lang="fr-CH" sz="7200" dirty="0" smtClean="0"/>
              <a:t>Merci</a:t>
            </a:r>
            <a:r>
              <a:rPr lang="fr-CH" sz="4400" dirty="0" smtClean="0"/>
              <a:t> de votre engagement et professionnalisme auprès de ces jeunes qui nous sont confiés. Votre présence auprès d’eux a tout son sens et donne du sens.</a:t>
            </a:r>
            <a:br>
              <a:rPr lang="fr-CH" sz="4400" dirty="0" smtClean="0"/>
            </a:br>
            <a:r>
              <a:rPr lang="fr-CH" sz="9200" dirty="0" smtClean="0"/>
              <a:t/>
            </a:r>
            <a:br>
              <a:rPr lang="fr-CH" sz="9200" dirty="0" smtClean="0"/>
            </a:br>
            <a:r>
              <a:rPr lang="fr-CH" sz="9200" dirty="0" smtClean="0"/>
              <a:t>Prenez soin de vous !</a:t>
            </a:r>
            <a:endParaRPr lang="fr-CH" sz="9200" dirty="0"/>
          </a:p>
        </p:txBody>
      </p:sp>
    </p:spTree>
    <p:extLst>
      <p:ext uri="{BB962C8B-B14F-4D97-AF65-F5344CB8AC3E}">
        <p14:creationId xmlns:p14="http://schemas.microsoft.com/office/powerpoint/2010/main" val="339341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n quels pays de solitude avec Paroles, Hymne pour Carême , Petits Chanteurs de Strasbour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997" y="1501422"/>
            <a:ext cx="8162586" cy="459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4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1026" name="Picture 2" descr="Pâques : entrée en vigueur du « nouveau » Notre Père - Jura Pasto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67" y="89"/>
            <a:ext cx="9618562" cy="685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3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67128" y="1514662"/>
            <a:ext cx="9210786" cy="2976315"/>
          </a:xfrm>
        </p:spPr>
        <p:txBody>
          <a:bodyPr>
            <a:normAutofit fontScale="90000"/>
          </a:bodyPr>
          <a:lstStyle/>
          <a:p>
            <a:r>
              <a:rPr lang="fr-CH" dirty="0" smtClean="0"/>
              <a:t>En équipes Régions</a:t>
            </a:r>
            <a:br>
              <a:rPr lang="fr-CH" dirty="0" smtClean="0"/>
            </a:br>
            <a:r>
              <a:rPr lang="fr-CH" dirty="0" smtClean="0"/>
              <a:t/>
            </a:r>
            <a:br>
              <a:rPr lang="fr-CH" dirty="0" smtClean="0"/>
            </a:br>
            <a:r>
              <a:rPr lang="fr-CH" sz="4400" dirty="0" smtClean="0"/>
              <a:t>Comment se passe cette reprise </a:t>
            </a:r>
            <a:br>
              <a:rPr lang="fr-CH" sz="4400" dirty="0" smtClean="0"/>
            </a:br>
            <a:r>
              <a:rPr lang="fr-CH" sz="4400" dirty="0"/>
              <a:t>	</a:t>
            </a:r>
            <a:r>
              <a:rPr lang="fr-CH" sz="4400" dirty="0" smtClean="0"/>
              <a:t>avec les nouvelles normes sanitaires ?</a:t>
            </a:r>
            <a:br>
              <a:rPr lang="fr-CH" sz="4400" dirty="0" smtClean="0"/>
            </a:br>
            <a:r>
              <a:rPr lang="fr-CH" sz="3600" dirty="0" smtClean="0"/>
              <a:t> </a:t>
            </a:r>
            <a:br>
              <a:rPr lang="fr-CH" sz="3600" dirty="0" smtClean="0"/>
            </a:br>
            <a:r>
              <a:rPr lang="fr-CH" sz="4000" dirty="0" smtClean="0"/>
              <a:t/>
            </a:r>
            <a:br>
              <a:rPr lang="fr-CH" sz="4000" dirty="0" smtClean="0"/>
            </a:br>
            <a:r>
              <a:rPr lang="fr-CH" sz="4000" dirty="0" smtClean="0"/>
              <a:t/>
            </a:r>
            <a:br>
              <a:rPr lang="fr-CH" sz="4000" dirty="0" smtClean="0"/>
            </a:br>
            <a:endParaRPr lang="fr-CH" dirty="0"/>
          </a:p>
        </p:txBody>
      </p:sp>
      <p:sp>
        <p:nvSpPr>
          <p:cNvPr id="4" name="ZoneTexte 3"/>
          <p:cNvSpPr txBox="1"/>
          <p:nvPr/>
        </p:nvSpPr>
        <p:spPr>
          <a:xfrm>
            <a:off x="2167128" y="3975162"/>
            <a:ext cx="8876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600" cap="all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Quels sont </a:t>
            </a:r>
            <a:br>
              <a:rPr lang="fr-CH" sz="3600" cap="all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</a:br>
            <a:r>
              <a:rPr lang="fr-CH" sz="3600" cap="all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	nos besoins, </a:t>
            </a:r>
            <a:br>
              <a:rPr lang="fr-CH" sz="3600" cap="all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</a:br>
            <a:r>
              <a:rPr lang="fr-CH" sz="3600" cap="all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		nos questions, </a:t>
            </a:r>
            <a:br>
              <a:rPr lang="fr-CH" sz="3600" cap="all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</a:br>
            <a:r>
              <a:rPr lang="fr-CH" sz="3600" cap="all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			nos ressources ?</a:t>
            </a:r>
            <a:endParaRPr lang="fr-CH" sz="3600" cap="all" dirty="0"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9694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49640" y="189688"/>
            <a:ext cx="3200400" cy="1737360"/>
          </a:xfrm>
        </p:spPr>
        <p:txBody>
          <a:bodyPr/>
          <a:lstStyle/>
          <a:p>
            <a:pPr algn="ctr"/>
            <a:r>
              <a:rPr lang="fr-CH" dirty="0" smtClean="0"/>
              <a:t>Feuille </a:t>
            </a:r>
            <a:br>
              <a:rPr lang="fr-CH" dirty="0" smtClean="0"/>
            </a:br>
            <a:r>
              <a:rPr lang="fr-CH" dirty="0" smtClean="0"/>
              <a:t>de route</a:t>
            </a:r>
            <a:br>
              <a:rPr lang="fr-CH" dirty="0" smtClean="0"/>
            </a:br>
            <a:r>
              <a:rPr lang="fr-CH" dirty="0" smtClean="0"/>
              <a:t>«ensemble»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9688"/>
            <a:ext cx="8161506" cy="6376481"/>
          </a:xfrm>
        </p:spPr>
        <p:txBody>
          <a:bodyPr>
            <a:normAutofit fontScale="85000" lnSpcReduction="20000"/>
          </a:bodyPr>
          <a:lstStyle/>
          <a:p>
            <a:r>
              <a:rPr lang="fr-CH" b="1" dirty="0" smtClean="0"/>
              <a:t>Broye</a:t>
            </a:r>
            <a:r>
              <a:rPr lang="fr-CH" dirty="0" smtClean="0"/>
              <a:t> : enseignement éthique pour la plupart des classes mais des classes confessionnelles aussi</a:t>
            </a:r>
          </a:p>
          <a:p>
            <a:pPr lvl="1"/>
            <a:r>
              <a:rPr lang="fr-CH" dirty="0" smtClean="0"/>
              <a:t>Matériel créé pendant le confinement avec l’ECR</a:t>
            </a:r>
          </a:p>
          <a:p>
            <a:pPr lvl="2"/>
            <a:r>
              <a:rPr lang="fr-CH" dirty="0" smtClean="0"/>
              <a:t>Situation pandémie très large + 3 religions monothéistes + le jeûne</a:t>
            </a:r>
          </a:p>
          <a:p>
            <a:pPr lvl="1"/>
            <a:r>
              <a:rPr lang="fr-CH" dirty="0" smtClean="0"/>
              <a:t>Jusqu’à Pâques ok</a:t>
            </a:r>
          </a:p>
          <a:p>
            <a:pPr lvl="1"/>
            <a:r>
              <a:rPr lang="fr-CH" dirty="0" smtClean="0"/>
              <a:t>Accueil hebdomadaire à l’aumônerie pour les profs</a:t>
            </a:r>
          </a:p>
          <a:p>
            <a:pPr lvl="1"/>
            <a:r>
              <a:rPr lang="fr-CH" dirty="0" smtClean="0"/>
              <a:t>Les jeunes commencent à s’ennuyer – situations difficiles</a:t>
            </a:r>
          </a:p>
          <a:p>
            <a:r>
              <a:rPr lang="fr-CH" b="1" dirty="0" smtClean="0"/>
              <a:t>Sarine : </a:t>
            </a:r>
            <a:r>
              <a:rPr lang="fr-CH" dirty="0" smtClean="0"/>
              <a:t>cours mélangés, ou restructurés 1 semaine/2 (avec tous les élèves présents) + suppression des cours 11H</a:t>
            </a:r>
          </a:p>
          <a:p>
            <a:pPr lvl="1"/>
            <a:r>
              <a:rPr lang="fr-CH" dirty="0" smtClean="0"/>
              <a:t>Besoin de s’adapter </a:t>
            </a:r>
          </a:p>
          <a:p>
            <a:pPr lvl="1"/>
            <a:r>
              <a:rPr lang="fr-CH" dirty="0" smtClean="0"/>
              <a:t>Fatigue…</a:t>
            </a:r>
          </a:p>
          <a:p>
            <a:r>
              <a:rPr lang="fr-CH" b="1" dirty="0" err="1" smtClean="0"/>
              <a:t>Glâne-Veveyse</a:t>
            </a:r>
            <a:r>
              <a:rPr lang="fr-CH" dirty="0" smtClean="0"/>
              <a:t> : cours d’éthique classes complètes à Châtel – classes en majorité déplacées pour garder les distances (travail avec la direction)</a:t>
            </a:r>
          </a:p>
          <a:p>
            <a:pPr lvl="1"/>
            <a:r>
              <a:rPr lang="fr-CH" dirty="0" smtClean="0"/>
              <a:t>Moral au top à Romont</a:t>
            </a:r>
          </a:p>
          <a:p>
            <a:pPr lvl="1"/>
            <a:r>
              <a:rPr lang="fr-CH" dirty="0" smtClean="0"/>
              <a:t>A Châtel, ambiance beaucoup plus complexe et lourde</a:t>
            </a:r>
          </a:p>
          <a:p>
            <a:pPr lvl="1"/>
            <a:r>
              <a:rPr lang="fr-CH" dirty="0" smtClean="0"/>
              <a:t>Cours qui favorisent le partage, la relecture, l’expressivité (réel besoin de cet espace de parole pour les élèves – travail avec le TSS)</a:t>
            </a:r>
          </a:p>
          <a:p>
            <a:r>
              <a:rPr lang="fr-CH" b="1" dirty="0" smtClean="0"/>
              <a:t>Gruyère</a:t>
            </a:r>
            <a:r>
              <a:rPr lang="fr-CH" dirty="0" smtClean="0"/>
              <a:t> : ERC maintenu à Riaz et Bulle, et seulement partiellement à La Tour </a:t>
            </a:r>
          </a:p>
          <a:p>
            <a:pPr lvl="1"/>
            <a:r>
              <a:rPr lang="fr-CH" dirty="0" smtClean="0"/>
              <a:t>Difficulté : trouver de la cohérence dans l’application des mesures</a:t>
            </a:r>
          </a:p>
          <a:p>
            <a:pPr lvl="1"/>
            <a:r>
              <a:rPr lang="fr-CH" dirty="0" smtClean="0"/>
              <a:t>Thèmes : jeûne / mort et après-mort / lieux sacrés / violence et non-violence (Les Héritiers)</a:t>
            </a:r>
          </a:p>
          <a:p>
            <a:pPr lvl="1"/>
            <a:r>
              <a:rPr lang="fr-CH" dirty="0" smtClean="0"/>
              <a:t>Plus ou moins en paix</a:t>
            </a:r>
          </a:p>
          <a:p>
            <a:r>
              <a:rPr lang="fr-CH" b="1" dirty="0" smtClean="0"/>
              <a:t>Grand Fribourg </a:t>
            </a:r>
            <a:r>
              <a:rPr lang="fr-CH" dirty="0" smtClean="0"/>
              <a:t>: </a:t>
            </a:r>
            <a:r>
              <a:rPr lang="fr-CH" dirty="0" err="1" smtClean="0"/>
              <a:t>Jolimont</a:t>
            </a:r>
            <a:r>
              <a:rPr lang="fr-CH" dirty="0" smtClean="0"/>
              <a:t>, Pérolles et </a:t>
            </a:r>
            <a:r>
              <a:rPr lang="fr-CH" dirty="0" err="1" smtClean="0"/>
              <a:t>Belluard</a:t>
            </a:r>
            <a:r>
              <a:rPr lang="fr-CH" dirty="0" smtClean="0"/>
              <a:t> – classes complètes et éthique ou ERC et pas de changements à Marly</a:t>
            </a:r>
          </a:p>
          <a:p>
            <a:pPr lvl="1"/>
            <a:r>
              <a:rPr lang="fr-CH" dirty="0" smtClean="0"/>
              <a:t>Règle d’Or / résolution non-violente de conflit / bonheur / thèmes du programme augmentés / place des femmes dans les religions </a:t>
            </a:r>
          </a:p>
          <a:p>
            <a:pPr lvl="1"/>
            <a:r>
              <a:rPr lang="fr-CH" dirty="0" smtClean="0"/>
              <a:t>Crises d’angoisse chez les élèves – fatigue chez tout le monde</a:t>
            </a:r>
          </a:p>
          <a:p>
            <a:pPr lvl="1"/>
            <a:endParaRPr lang="fr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549640" y="1927048"/>
            <a:ext cx="3200400" cy="4862858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 smtClean="0"/>
              <a:t>Se retrouver, prier ensemble</a:t>
            </a:r>
          </a:p>
          <a:p>
            <a:endParaRPr lang="fr-CH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 smtClean="0"/>
              <a:t>Favoriser les collaborations, les  transversalités </a:t>
            </a:r>
          </a:p>
          <a:p>
            <a:endParaRPr lang="fr-CH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 smtClean="0"/>
              <a:t>Contempler, se laisser ressourcer dans la nature par la Création</a:t>
            </a:r>
          </a:p>
          <a:p>
            <a:endParaRPr lang="fr-CH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 smtClean="0"/>
              <a:t>Demander, partager, travailler ensemble sur des séquences de cours </a:t>
            </a:r>
          </a:p>
          <a:p>
            <a:endParaRPr lang="fr-CH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 smtClean="0"/>
              <a:t>Voir le travail de Berna </a:t>
            </a:r>
            <a:r>
              <a:rPr lang="fr-FR" sz="2000" i="1" dirty="0" err="1" smtClean="0"/>
              <a:t>Lectio-fluctus</a:t>
            </a:r>
            <a:r>
              <a:rPr lang="fr-FR" sz="2000" dirty="0"/>
              <a:t> </a:t>
            </a:r>
            <a:r>
              <a:rPr lang="fr-FR" sz="2000" dirty="0" smtClean="0"/>
              <a:t>sur</a:t>
            </a:r>
            <a:r>
              <a:rPr lang="fr-FR" sz="1800" dirty="0"/>
              <a:t> </a:t>
            </a:r>
            <a:r>
              <a:rPr lang="fr-FR" sz="1800" dirty="0">
                <a:hlinkClick r:id="rId2"/>
              </a:rPr>
              <a:t>www.bernalopez.org</a:t>
            </a:r>
            <a:endParaRPr lang="fr-FR" sz="1800" dirty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2494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0910" y="1225296"/>
            <a:ext cx="9281160" cy="3520440"/>
          </a:xfrm>
        </p:spPr>
        <p:txBody>
          <a:bodyPr>
            <a:normAutofit fontScale="90000"/>
          </a:bodyPr>
          <a:lstStyle/>
          <a:p>
            <a:r>
              <a:rPr lang="fr-CH" dirty="0" smtClean="0"/>
              <a:t>En équipes Régions</a:t>
            </a:r>
            <a:br>
              <a:rPr lang="fr-CH" dirty="0" smtClean="0"/>
            </a:br>
            <a:r>
              <a:rPr lang="fr-CH" dirty="0" smtClean="0"/>
              <a:t/>
            </a:r>
            <a:br>
              <a:rPr lang="fr-CH" dirty="0" smtClean="0"/>
            </a:br>
            <a:r>
              <a:rPr lang="fr-CH" sz="4400" dirty="0" smtClean="0"/>
              <a:t>quel est le bilan intermédiaire </a:t>
            </a:r>
            <a:br>
              <a:rPr lang="fr-CH" sz="4400" dirty="0" smtClean="0"/>
            </a:br>
            <a:r>
              <a:rPr lang="fr-CH" sz="4400" dirty="0"/>
              <a:t>	</a:t>
            </a:r>
            <a:r>
              <a:rPr lang="fr-CH" sz="4400" dirty="0" smtClean="0"/>
              <a:t>	de notre travail sur l’évaluation ?</a:t>
            </a:r>
            <a:r>
              <a:rPr lang="fr-CH" sz="3600" dirty="0" smtClean="0"/>
              <a:t/>
            </a:r>
            <a:br>
              <a:rPr lang="fr-CH" sz="3600" dirty="0" smtClean="0"/>
            </a:br>
            <a:r>
              <a:rPr lang="fr-CH" sz="4000" dirty="0" smtClean="0"/>
              <a:t/>
            </a:r>
            <a:br>
              <a:rPr lang="fr-CH" sz="4000" dirty="0" smtClean="0"/>
            </a:br>
            <a:r>
              <a:rPr lang="fr-CH" sz="2400" dirty="0" smtClean="0"/>
              <a:t>	</a:t>
            </a:r>
            <a:endParaRPr lang="fr-CH" dirty="0"/>
          </a:p>
        </p:txBody>
      </p:sp>
      <p:sp>
        <p:nvSpPr>
          <p:cNvPr id="3" name="Rectangle 2"/>
          <p:cNvSpPr/>
          <p:nvPr/>
        </p:nvSpPr>
        <p:spPr>
          <a:xfrm>
            <a:off x="543051" y="4920359"/>
            <a:ext cx="61633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4000" dirty="0" smtClean="0"/>
              <a:t>Comment continuer ?</a:t>
            </a:r>
            <a:br>
              <a:rPr lang="fr-CH" sz="4000" dirty="0" smtClean="0"/>
            </a:br>
            <a:r>
              <a:rPr lang="fr-CH" sz="2400" dirty="0"/>
              <a:t>	Modalités</a:t>
            </a:r>
            <a:br>
              <a:rPr lang="fr-CH" sz="2400" dirty="0"/>
            </a:br>
            <a:r>
              <a:rPr lang="fr-CH" sz="2400" dirty="0"/>
              <a:t>	Séance de travail (date)</a:t>
            </a:r>
            <a:br>
              <a:rPr lang="fr-CH" sz="2400" dirty="0"/>
            </a:br>
            <a:r>
              <a:rPr lang="fr-CH" sz="2400" dirty="0"/>
              <a:t>	</a:t>
            </a:r>
            <a:r>
              <a:rPr lang="fr-CH" sz="2400" dirty="0" smtClean="0"/>
              <a:t>Besoins…</a:t>
            </a:r>
            <a:endParaRPr lang="fr-CH" sz="2400" dirty="0"/>
          </a:p>
        </p:txBody>
      </p:sp>
      <p:sp>
        <p:nvSpPr>
          <p:cNvPr id="6" name="Flèche droite 5"/>
          <p:cNvSpPr/>
          <p:nvPr/>
        </p:nvSpPr>
        <p:spPr>
          <a:xfrm>
            <a:off x="5780238" y="5478104"/>
            <a:ext cx="1070042" cy="7003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/>
          <p:cNvSpPr/>
          <p:nvPr/>
        </p:nvSpPr>
        <p:spPr>
          <a:xfrm>
            <a:off x="6992954" y="5155017"/>
            <a:ext cx="49506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 smtClean="0">
                <a:solidFill>
                  <a:srgbClr val="C00000"/>
                </a:solidFill>
              </a:rPr>
              <a:t>MERCI de me TRANSMETTRE les dates choisies, la modalité prévue et ce dont vous auriez besoin de ma part !</a:t>
            </a:r>
            <a:endParaRPr lang="fr-CH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36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Informations cantonales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CH" dirty="0" smtClean="0"/>
              <a:t>FORMATIONS</a:t>
            </a:r>
          </a:p>
          <a:p>
            <a:pPr lvl="1"/>
            <a:r>
              <a:rPr lang="fr-CH" dirty="0" smtClean="0"/>
              <a:t>2 formations de mars </a:t>
            </a:r>
            <a:r>
              <a:rPr lang="fr-CH" b="1" dirty="0" smtClean="0">
                <a:solidFill>
                  <a:srgbClr val="C00000"/>
                </a:solidFill>
              </a:rPr>
              <a:t>DÉPLACÉES</a:t>
            </a:r>
          </a:p>
          <a:p>
            <a:pPr lvl="2"/>
            <a:r>
              <a:rPr lang="fr-CH" dirty="0" smtClean="0"/>
              <a:t>en </a:t>
            </a:r>
            <a:r>
              <a:rPr lang="fr-CH" dirty="0"/>
              <a:t>hiver </a:t>
            </a:r>
            <a:r>
              <a:rPr lang="fr-CH" dirty="0" smtClean="0"/>
              <a:t>2022</a:t>
            </a:r>
          </a:p>
          <a:p>
            <a:pPr marL="274320" lvl="1" indent="0">
              <a:buNone/>
            </a:pPr>
            <a:endParaRPr lang="fr-CH" dirty="0"/>
          </a:p>
          <a:p>
            <a:pPr lvl="1"/>
            <a:r>
              <a:rPr lang="fr-CH" dirty="0" smtClean="0"/>
              <a:t>2 </a:t>
            </a:r>
            <a:r>
              <a:rPr lang="fr-CH" b="1" dirty="0" smtClean="0">
                <a:solidFill>
                  <a:srgbClr val="C00000"/>
                </a:solidFill>
              </a:rPr>
              <a:t>parcours bibliques </a:t>
            </a:r>
            <a:r>
              <a:rPr lang="fr-CH" dirty="0" smtClean="0"/>
              <a:t>au printemps :</a:t>
            </a:r>
          </a:p>
          <a:p>
            <a:pPr lvl="2"/>
            <a:r>
              <a:rPr lang="fr-CH" dirty="0" smtClean="0"/>
              <a:t>11 mai : la Loi</a:t>
            </a:r>
          </a:p>
          <a:p>
            <a:pPr lvl="2"/>
            <a:r>
              <a:rPr lang="fr-CH" dirty="0" smtClean="0"/>
              <a:t>15 juin : l’Onction</a:t>
            </a:r>
          </a:p>
          <a:p>
            <a:pPr marL="548640" lvl="2" indent="0">
              <a:buNone/>
            </a:pPr>
            <a:endParaRPr lang="fr-CH" dirty="0" smtClean="0"/>
          </a:p>
          <a:p>
            <a:pPr lvl="1"/>
            <a:r>
              <a:rPr lang="fr-CH" dirty="0"/>
              <a:t>c</a:t>
            </a:r>
            <a:r>
              <a:rPr lang="fr-CH" dirty="0" smtClean="0"/>
              <a:t>ursus du </a:t>
            </a:r>
            <a:r>
              <a:rPr lang="fr-CH" b="1" dirty="0" smtClean="0">
                <a:solidFill>
                  <a:srgbClr val="C00000"/>
                </a:solidFill>
              </a:rPr>
              <a:t>CERF</a:t>
            </a:r>
            <a:r>
              <a:rPr lang="fr-CH" dirty="0" smtClean="0"/>
              <a:t> 2021/2022 </a:t>
            </a:r>
          </a:p>
          <a:p>
            <a:pPr marL="274320" lvl="1" indent="0">
              <a:buNone/>
            </a:pPr>
            <a:endParaRPr lang="fr-CH" dirty="0" smtClean="0"/>
          </a:p>
          <a:p>
            <a:pPr lvl="1"/>
            <a:r>
              <a:rPr lang="fr-CH" b="1" dirty="0">
                <a:solidFill>
                  <a:srgbClr val="C00000"/>
                </a:solidFill>
              </a:rPr>
              <a:t>p</a:t>
            </a:r>
            <a:r>
              <a:rPr lang="fr-CH" b="1" dirty="0" smtClean="0">
                <a:solidFill>
                  <a:srgbClr val="C00000"/>
                </a:solidFill>
              </a:rPr>
              <a:t>rogramme</a:t>
            </a:r>
            <a:r>
              <a:rPr lang="fr-CH" dirty="0" smtClean="0"/>
              <a:t> 2021/2022 :</a:t>
            </a:r>
          </a:p>
          <a:p>
            <a:pPr lvl="2"/>
            <a:r>
              <a:rPr lang="fr-CH" dirty="0"/>
              <a:t>c</a:t>
            </a:r>
            <a:r>
              <a:rPr lang="fr-CH" dirty="0" smtClean="0"/>
              <a:t>ycle Création et vision de l’Homme</a:t>
            </a:r>
          </a:p>
          <a:p>
            <a:pPr lvl="2"/>
            <a:r>
              <a:rPr lang="fr-CH" dirty="0"/>
              <a:t>c</a:t>
            </a:r>
            <a:r>
              <a:rPr lang="fr-CH" dirty="0" smtClean="0"/>
              <a:t>ycle Ritualité</a:t>
            </a:r>
          </a:p>
          <a:p>
            <a:pPr lvl="2"/>
            <a:r>
              <a:rPr lang="fr-CH" dirty="0"/>
              <a:t>s</a:t>
            </a:r>
            <a:r>
              <a:rPr lang="fr-CH" dirty="0" smtClean="0"/>
              <a:t>piritualités</a:t>
            </a:r>
          </a:p>
          <a:p>
            <a:pPr lvl="2"/>
            <a:r>
              <a:rPr lang="fr-CH" dirty="0"/>
              <a:t>e</a:t>
            </a:r>
            <a:r>
              <a:rPr lang="fr-CH" dirty="0" smtClean="0"/>
              <a:t>t </a:t>
            </a:r>
            <a:r>
              <a:rPr lang="fr-CH" dirty="0" err="1" smtClean="0"/>
              <a:t>bcp</a:t>
            </a:r>
            <a:r>
              <a:rPr lang="fr-CH" dirty="0" smtClean="0"/>
              <a:t> d’autres choses !</a:t>
            </a:r>
          </a:p>
          <a:p>
            <a:pPr marL="274320" lvl="1" indent="0">
              <a:buNone/>
            </a:pPr>
            <a:endParaRPr lang="fr-CH" dirty="0" smtClean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69742" y="1858894"/>
            <a:ext cx="6229033" cy="47170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CH" dirty="0" smtClean="0"/>
              <a:t>RENCONTRES CANTONALES 2021/2022</a:t>
            </a:r>
          </a:p>
          <a:p>
            <a:pPr lvl="1"/>
            <a:r>
              <a:rPr lang="fr-CH" dirty="0"/>
              <a:t>e</a:t>
            </a:r>
            <a:r>
              <a:rPr lang="fr-CH" dirty="0" smtClean="0"/>
              <a:t>n automne : </a:t>
            </a:r>
          </a:p>
          <a:p>
            <a:pPr marL="548640" lvl="2" indent="0">
              <a:buNone/>
            </a:pPr>
            <a:r>
              <a:rPr lang="fr-CH" b="1" dirty="0" err="1" smtClean="0">
                <a:solidFill>
                  <a:srgbClr val="C00000"/>
                </a:solidFill>
              </a:rPr>
              <a:t>suicidalité</a:t>
            </a:r>
            <a:r>
              <a:rPr lang="fr-CH" dirty="0" smtClean="0"/>
              <a:t> chez les jeunes et posture de l’enseignant/de l’aumônier</a:t>
            </a:r>
          </a:p>
          <a:p>
            <a:pPr marL="548640" lvl="2" indent="0">
              <a:buNone/>
            </a:pPr>
            <a:endParaRPr lang="fr-CH" dirty="0" smtClean="0"/>
          </a:p>
          <a:p>
            <a:pPr lvl="1"/>
            <a:r>
              <a:rPr lang="fr-CH" dirty="0"/>
              <a:t>a</a:t>
            </a:r>
            <a:r>
              <a:rPr lang="fr-CH" dirty="0" smtClean="0"/>
              <a:t>u printemps : </a:t>
            </a:r>
          </a:p>
          <a:p>
            <a:pPr marL="548640" lvl="2" indent="0">
              <a:buNone/>
            </a:pPr>
            <a:r>
              <a:rPr lang="fr-CH" b="1" dirty="0" smtClean="0">
                <a:solidFill>
                  <a:srgbClr val="C00000"/>
                </a:solidFill>
              </a:rPr>
              <a:t>Islam</a:t>
            </a:r>
            <a:r>
              <a:rPr lang="fr-CH" dirty="0" smtClean="0"/>
              <a:t> : connaissances et rencontres</a:t>
            </a:r>
          </a:p>
          <a:p>
            <a:pPr marL="548640" lvl="2" indent="0">
              <a:buNone/>
            </a:pPr>
            <a:endParaRPr lang="fr-CH" dirty="0"/>
          </a:p>
          <a:p>
            <a:r>
              <a:rPr lang="fr-CH" dirty="0"/>
              <a:t>SUPERVISION et EQUIPES PEDAGOGIQUES</a:t>
            </a:r>
          </a:p>
          <a:p>
            <a:pPr lvl="1"/>
            <a:r>
              <a:rPr lang="fr-CH" dirty="0"/>
              <a:t>3 temps de </a:t>
            </a:r>
            <a:r>
              <a:rPr lang="fr-CH" b="1" dirty="0">
                <a:solidFill>
                  <a:srgbClr val="C00000"/>
                </a:solidFill>
              </a:rPr>
              <a:t>supervision</a:t>
            </a:r>
            <a:r>
              <a:rPr lang="fr-CH" dirty="0"/>
              <a:t> </a:t>
            </a:r>
          </a:p>
          <a:p>
            <a:pPr marL="548640" lvl="2" indent="0">
              <a:buNone/>
            </a:pPr>
            <a:r>
              <a:rPr lang="fr-CH" dirty="0"/>
              <a:t>avec des </a:t>
            </a:r>
            <a:r>
              <a:rPr lang="fr-CH" dirty="0" smtClean="0"/>
              <a:t>professionnels</a:t>
            </a:r>
          </a:p>
          <a:p>
            <a:pPr marL="548640" lvl="2" indent="0">
              <a:buNone/>
            </a:pPr>
            <a:endParaRPr lang="fr-CH" dirty="0"/>
          </a:p>
          <a:p>
            <a:pPr lvl="1"/>
            <a:r>
              <a:rPr lang="fr-CH" dirty="0"/>
              <a:t>formation continue à l’</a:t>
            </a:r>
            <a:r>
              <a:rPr lang="fr-CH" b="1" dirty="0">
                <a:solidFill>
                  <a:srgbClr val="C00000"/>
                </a:solidFill>
              </a:rPr>
              <a:t>analyse de pratique </a:t>
            </a:r>
            <a:r>
              <a:rPr lang="fr-CH" dirty="0"/>
              <a:t>et </a:t>
            </a:r>
            <a:r>
              <a:rPr lang="fr-CH" dirty="0" err="1"/>
              <a:t>l’</a:t>
            </a:r>
            <a:r>
              <a:rPr lang="fr-CH" b="1" dirty="0" err="1">
                <a:solidFill>
                  <a:srgbClr val="C00000"/>
                </a:solidFill>
              </a:rPr>
              <a:t>intervision</a:t>
            </a:r>
            <a:r>
              <a:rPr lang="fr-CH" b="1" dirty="0">
                <a:solidFill>
                  <a:srgbClr val="C00000"/>
                </a:solidFill>
              </a:rPr>
              <a:t> </a:t>
            </a:r>
          </a:p>
          <a:p>
            <a:pPr lvl="2"/>
            <a:r>
              <a:rPr lang="fr-CH" dirty="0"/>
              <a:t>pour un travail d’équipe pédagogique</a:t>
            </a:r>
          </a:p>
          <a:p>
            <a:pPr lvl="2"/>
            <a:r>
              <a:rPr lang="fr-CH" dirty="0"/>
              <a:t>dans les CO</a:t>
            </a:r>
          </a:p>
          <a:p>
            <a:pPr lvl="2"/>
            <a:r>
              <a:rPr lang="fr-CH" dirty="0"/>
              <a:t>ou par </a:t>
            </a:r>
            <a:r>
              <a:rPr lang="fr-CH" dirty="0" smtClean="0"/>
              <a:t>thématique avec un expert (exemple : archéologie et Bible)</a:t>
            </a:r>
          </a:p>
          <a:p>
            <a:pPr lvl="2"/>
            <a:endParaRPr lang="fr-CH" dirty="0" smtClean="0"/>
          </a:p>
          <a:p>
            <a:pPr marL="895350" indent="-895350">
              <a:buNone/>
            </a:pPr>
            <a:r>
              <a:rPr lang="fr-CH" dirty="0" smtClean="0"/>
              <a:t> 	</a:t>
            </a:r>
            <a:r>
              <a:rPr lang="fr-CH" sz="1900" i="1" dirty="0" smtClean="0"/>
              <a:t>Des informations plus précises et des dates vous seront communiquées après Pâques.</a:t>
            </a:r>
          </a:p>
          <a:p>
            <a:pPr marL="548640" lvl="2" indent="0">
              <a:buNone/>
            </a:pPr>
            <a:r>
              <a:rPr lang="fr-CH" dirty="0" smtClean="0"/>
              <a:t> </a:t>
            </a:r>
            <a:endParaRPr lang="fr-CH" dirty="0"/>
          </a:p>
          <a:p>
            <a:pPr marL="0" indent="0">
              <a:buNone/>
            </a:pPr>
            <a:endParaRPr lang="fr-CH" dirty="0" smtClean="0"/>
          </a:p>
          <a:p>
            <a:pPr lvl="2"/>
            <a:endParaRPr lang="fr-CH" dirty="0" smtClean="0"/>
          </a:p>
        </p:txBody>
      </p:sp>
      <p:sp>
        <p:nvSpPr>
          <p:cNvPr id="6" name="Flèche droite 5"/>
          <p:cNvSpPr/>
          <p:nvPr/>
        </p:nvSpPr>
        <p:spPr>
          <a:xfrm>
            <a:off x="5846129" y="5525311"/>
            <a:ext cx="505838" cy="1750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48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ontact personnel sur les réseaux sociau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0" y="3202908"/>
            <a:ext cx="6715438" cy="351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30010" y="574008"/>
            <a:ext cx="4754880" cy="52578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CH" dirty="0" smtClean="0"/>
              <a:t>PROGRAMME</a:t>
            </a:r>
          </a:p>
          <a:p>
            <a:pPr marL="0" indent="0">
              <a:buNone/>
            </a:pPr>
            <a:endParaRPr lang="fr-CH" dirty="0" smtClean="0"/>
          </a:p>
          <a:p>
            <a:pPr lvl="1"/>
            <a:r>
              <a:rPr lang="fr-CH" b="1" dirty="0">
                <a:solidFill>
                  <a:srgbClr val="C00000"/>
                </a:solidFill>
              </a:rPr>
              <a:t>Réflexion de fonds </a:t>
            </a:r>
            <a:r>
              <a:rPr lang="fr-CH" dirty="0"/>
              <a:t>avec le </a:t>
            </a:r>
            <a:r>
              <a:rPr lang="fr-CH" dirty="0" smtClean="0"/>
              <a:t>SCJ et le nouveau Directoire pour la catéchèse</a:t>
            </a:r>
          </a:p>
          <a:p>
            <a:pPr marL="274320" lvl="1" indent="0">
              <a:buNone/>
            </a:pPr>
            <a:endParaRPr lang="fr-CH" dirty="0"/>
          </a:p>
          <a:p>
            <a:pPr lvl="1"/>
            <a:r>
              <a:rPr lang="fr-CH" dirty="0" smtClean="0"/>
              <a:t>Travail avec les responsables de branche</a:t>
            </a:r>
          </a:p>
          <a:p>
            <a:pPr lvl="2"/>
            <a:r>
              <a:rPr lang="fr-CH" dirty="0" smtClean="0"/>
              <a:t>Sur les </a:t>
            </a:r>
            <a:r>
              <a:rPr lang="fr-CH" b="1" dirty="0" smtClean="0">
                <a:solidFill>
                  <a:srgbClr val="C00000"/>
                </a:solidFill>
              </a:rPr>
              <a:t>thématiques</a:t>
            </a:r>
          </a:p>
          <a:p>
            <a:pPr lvl="2"/>
            <a:r>
              <a:rPr lang="fr-CH" dirty="0" smtClean="0"/>
              <a:t>Sur les </a:t>
            </a:r>
            <a:r>
              <a:rPr lang="fr-CH" b="1" dirty="0" smtClean="0">
                <a:solidFill>
                  <a:srgbClr val="C00000"/>
                </a:solidFill>
              </a:rPr>
              <a:t>ressources</a:t>
            </a:r>
          </a:p>
          <a:p>
            <a:pPr lvl="2"/>
            <a:r>
              <a:rPr lang="fr-CH" dirty="0" smtClean="0"/>
              <a:t>Sur les </a:t>
            </a:r>
            <a:r>
              <a:rPr lang="fr-CH" b="1" dirty="0" smtClean="0">
                <a:solidFill>
                  <a:srgbClr val="C00000"/>
                </a:solidFill>
              </a:rPr>
              <a:t>besoins</a:t>
            </a:r>
            <a:r>
              <a:rPr lang="fr-CH" dirty="0" smtClean="0"/>
              <a:t> et les </a:t>
            </a:r>
            <a:r>
              <a:rPr lang="fr-CH" b="1" dirty="0" smtClean="0">
                <a:solidFill>
                  <a:srgbClr val="C00000"/>
                </a:solidFill>
              </a:rPr>
              <a:t>réalités</a:t>
            </a:r>
          </a:p>
          <a:p>
            <a:pPr lvl="1"/>
            <a:endParaRPr lang="fr-CH" dirty="0" smtClean="0"/>
          </a:p>
          <a:p>
            <a:endParaRPr lang="fr-CH" dirty="0" smtClean="0"/>
          </a:p>
          <a:p>
            <a:endParaRPr lang="fr-CH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345448" y="574008"/>
            <a:ext cx="4379705" cy="5598192"/>
          </a:xfrm>
        </p:spPr>
        <p:txBody>
          <a:bodyPr>
            <a:normAutofit fontScale="77500" lnSpcReduction="20000"/>
          </a:bodyPr>
          <a:lstStyle/>
          <a:p>
            <a:r>
              <a:rPr lang="fr-CH" b="1" dirty="0" smtClean="0">
                <a:solidFill>
                  <a:srgbClr val="C00000"/>
                </a:solidFill>
              </a:rPr>
              <a:t>Expositions</a:t>
            </a:r>
          </a:p>
          <a:p>
            <a:pPr lvl="1"/>
            <a:r>
              <a:rPr lang="fr-CH" sz="1600" dirty="0" err="1" smtClean="0"/>
              <a:t>LaudatoSi</a:t>
            </a:r>
            <a:r>
              <a:rPr lang="fr-CH" sz="1600" dirty="0" smtClean="0"/>
              <a:t>’ : disponible dès cet automne, avec dossier et activités pédagogiques</a:t>
            </a:r>
            <a:endParaRPr lang="fr-CH" sz="1600" dirty="0"/>
          </a:p>
          <a:p>
            <a:pPr lvl="1"/>
            <a:r>
              <a:rPr lang="fr-CH" sz="1600" dirty="0"/>
              <a:t>Bible</a:t>
            </a:r>
          </a:p>
          <a:p>
            <a:pPr lvl="1"/>
            <a:r>
              <a:rPr lang="fr-CH" sz="1600" dirty="0" smtClean="0"/>
              <a:t>… (si vous connaissez d’autres expositions intéressantes, merci de nous les communiquer !)</a:t>
            </a:r>
          </a:p>
          <a:p>
            <a:pPr marL="274320" lvl="1" indent="0">
              <a:buNone/>
            </a:pPr>
            <a:endParaRPr lang="fr-CH" dirty="0"/>
          </a:p>
          <a:p>
            <a:r>
              <a:rPr lang="fr-CH" b="1" dirty="0" smtClean="0">
                <a:solidFill>
                  <a:srgbClr val="C00000"/>
                </a:solidFill>
              </a:rPr>
              <a:t>Brochure «C’est quoi le caté ?»</a:t>
            </a:r>
          </a:p>
          <a:p>
            <a:pPr marL="274320" lvl="1" indent="0">
              <a:buNone/>
            </a:pPr>
            <a:r>
              <a:rPr lang="fr-CH" sz="1600" dirty="0" smtClean="0"/>
              <a:t>et site lié : tous les directeurs, enseignants, catéchistes et équipes pastorales l’ont reçue – un bon moyen d’échanger !</a:t>
            </a:r>
          </a:p>
          <a:p>
            <a:pPr marL="274320" lvl="1" indent="0">
              <a:buNone/>
            </a:pPr>
            <a:endParaRPr lang="fr-CH" sz="1600" dirty="0"/>
          </a:p>
          <a:p>
            <a:r>
              <a:rPr lang="fr-CH" b="1" dirty="0" smtClean="0">
                <a:solidFill>
                  <a:srgbClr val="C00000"/>
                </a:solidFill>
              </a:rPr>
              <a:t>Site</a:t>
            </a:r>
          </a:p>
          <a:p>
            <a:pPr marL="274320" lvl="1" indent="0">
              <a:buNone/>
            </a:pPr>
            <a:r>
              <a:rPr lang="fr-CH" sz="1600" dirty="0" err="1" smtClean="0"/>
              <a:t>Cath-fr</a:t>
            </a:r>
            <a:r>
              <a:rPr lang="fr-CH" sz="1600" dirty="0" smtClean="0"/>
              <a:t>, SCCCF </a:t>
            </a:r>
            <a:r>
              <a:rPr lang="fr-CH" sz="1600" dirty="0"/>
              <a:t>et </a:t>
            </a:r>
            <a:r>
              <a:rPr lang="fr-CH" sz="1600" dirty="0" smtClean="0"/>
              <a:t>plateforme</a:t>
            </a:r>
          </a:p>
          <a:p>
            <a:pPr marL="274320" lvl="1" indent="0">
              <a:buNone/>
            </a:pPr>
            <a:r>
              <a:rPr lang="fr-CH" sz="1600" dirty="0"/>
              <a:t> </a:t>
            </a:r>
            <a:r>
              <a:rPr lang="fr-CH" sz="1600" dirty="0" smtClean="0"/>
              <a:t>      </a:t>
            </a:r>
            <a:r>
              <a:rPr lang="fr-CH" sz="1600" i="1" dirty="0" smtClean="0"/>
              <a:t>nouveau site dès le 25 mars </a:t>
            </a:r>
          </a:p>
          <a:p>
            <a:pPr marL="274320" lvl="1" indent="0">
              <a:buNone/>
            </a:pPr>
            <a:r>
              <a:rPr lang="fr-CH" sz="1600" i="1" dirty="0" smtClean="0"/>
              <a:t>       maintien des anciens sites encore une année</a:t>
            </a:r>
          </a:p>
          <a:p>
            <a:pPr marL="274320" lvl="1" indent="0">
              <a:buNone/>
            </a:pPr>
            <a:r>
              <a:rPr lang="fr-CH" sz="1600" i="1" dirty="0"/>
              <a:t> </a:t>
            </a:r>
            <a:r>
              <a:rPr lang="fr-CH" sz="1600" i="1" dirty="0" smtClean="0"/>
              <a:t>      la plateforme va migrer dans un </a:t>
            </a:r>
            <a:r>
              <a:rPr lang="fr-CH" sz="1600" i="1" dirty="0" err="1" smtClean="0"/>
              <a:t>share</a:t>
            </a:r>
            <a:r>
              <a:rPr lang="fr-CH" sz="1600" i="1" dirty="0" smtClean="0"/>
              <a:t> – infos suivront</a:t>
            </a:r>
            <a:endParaRPr lang="fr-CH" sz="1600" i="1" dirty="0"/>
          </a:p>
          <a:p>
            <a:pPr marL="274320" lvl="1" indent="0">
              <a:buNone/>
            </a:pPr>
            <a:endParaRPr lang="fr-CH" dirty="0"/>
          </a:p>
          <a:p>
            <a:r>
              <a:rPr lang="fr-CH" b="1" dirty="0" smtClean="0">
                <a:solidFill>
                  <a:srgbClr val="C00000"/>
                </a:solidFill>
              </a:rPr>
              <a:t>Statistiques</a:t>
            </a:r>
          </a:p>
          <a:p>
            <a:r>
              <a:rPr lang="fr-FR" sz="1600" dirty="0">
                <a:hlinkClick r:id="rId3"/>
              </a:rPr>
              <a:t>Réponse du Conseil d'Etat - fréquentation cours </a:t>
            </a:r>
            <a:r>
              <a:rPr lang="fr-FR" sz="1600" dirty="0" smtClean="0">
                <a:hlinkClick r:id="rId3"/>
              </a:rPr>
              <a:t>confessionnels</a:t>
            </a:r>
            <a:endParaRPr lang="fr-FR" sz="1600" dirty="0" smtClean="0"/>
          </a:p>
          <a:p>
            <a:r>
              <a:rPr lang="fr-CH" sz="1600" dirty="0">
                <a:hlinkClick r:id="rId4"/>
              </a:rPr>
              <a:t>Article dans La Liberté</a:t>
            </a:r>
            <a:endParaRPr lang="fr-CH" sz="1600" dirty="0"/>
          </a:p>
          <a:p>
            <a:pPr marL="0" indent="0">
              <a:buNone/>
            </a:pPr>
            <a:endParaRPr lang="fr-FR" dirty="0"/>
          </a:p>
          <a:p>
            <a:r>
              <a:rPr lang="fr-CH" b="1" dirty="0" smtClean="0">
                <a:solidFill>
                  <a:srgbClr val="C00000"/>
                </a:solidFill>
              </a:rPr>
              <a:t>Prévisions 2021/2022 </a:t>
            </a:r>
            <a:r>
              <a:rPr lang="fr-CH" sz="1500" dirty="0"/>
              <a:t>en cours !</a:t>
            </a:r>
            <a:endParaRPr lang="fr-CH" sz="1500" dirty="0"/>
          </a:p>
          <a:p>
            <a:endParaRPr lang="fr-CH" dirty="0"/>
          </a:p>
        </p:txBody>
      </p:sp>
      <p:sp>
        <p:nvSpPr>
          <p:cNvPr id="6" name="Flèche droite 5"/>
          <p:cNvSpPr/>
          <p:nvPr/>
        </p:nvSpPr>
        <p:spPr>
          <a:xfrm>
            <a:off x="7465823" y="3432316"/>
            <a:ext cx="418289" cy="145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Flèche droite 9"/>
          <p:cNvSpPr/>
          <p:nvPr/>
        </p:nvSpPr>
        <p:spPr>
          <a:xfrm>
            <a:off x="7465822" y="3638521"/>
            <a:ext cx="418289" cy="145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Flèche droite 10"/>
          <p:cNvSpPr/>
          <p:nvPr/>
        </p:nvSpPr>
        <p:spPr>
          <a:xfrm>
            <a:off x="7465823" y="3822197"/>
            <a:ext cx="418289" cy="145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4420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Précisions et bonus 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65176" y="1705745"/>
            <a:ext cx="4754880" cy="3977640"/>
          </a:xfrm>
        </p:spPr>
        <p:txBody>
          <a:bodyPr/>
          <a:lstStyle/>
          <a:p>
            <a:r>
              <a:rPr lang="fr-CH" dirty="0" smtClean="0"/>
              <a:t>Pour les classes (ou les écoles) qui seraient en </a:t>
            </a:r>
            <a:r>
              <a:rPr lang="fr-CH" b="1" dirty="0" smtClean="0">
                <a:solidFill>
                  <a:srgbClr val="C00000"/>
                </a:solidFill>
              </a:rPr>
              <a:t>quarantaine </a:t>
            </a:r>
            <a:r>
              <a:rPr lang="fr-CH" dirty="0" smtClean="0"/>
              <a:t>(</a:t>
            </a:r>
            <a:r>
              <a:rPr lang="fr-CH" dirty="0" err="1" smtClean="0"/>
              <a:t>variants</a:t>
            </a:r>
            <a:r>
              <a:rPr lang="fr-CH" dirty="0" smtClean="0"/>
              <a:t>), </a:t>
            </a:r>
          </a:p>
          <a:p>
            <a:pPr lvl="1"/>
            <a:r>
              <a:rPr lang="fr-CH" dirty="0" smtClean="0"/>
              <a:t>nous suivrons les consignes données par la DICS et les directions de CO. </a:t>
            </a:r>
          </a:p>
          <a:p>
            <a:pPr lvl="1"/>
            <a:r>
              <a:rPr lang="fr-CH" dirty="0" smtClean="0"/>
              <a:t>A priori, nous pourrions avoir à préparer pour 25’ de cours à distance. </a:t>
            </a:r>
          </a:p>
          <a:p>
            <a:pPr lvl="1"/>
            <a:r>
              <a:rPr lang="fr-CH" dirty="0" smtClean="0"/>
              <a:t>Une réunion avec la DICS et les différents représentants des Eglises du Canton, mi-mars, traitera de cette question.</a:t>
            </a:r>
            <a:endParaRPr lang="fr-CH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015977" y="694555"/>
            <a:ext cx="4754880" cy="3000010"/>
          </a:xfrm>
        </p:spPr>
        <p:txBody>
          <a:bodyPr/>
          <a:lstStyle/>
          <a:p>
            <a:r>
              <a:rPr lang="fr-CH" dirty="0" smtClean="0"/>
              <a:t>Il existe la possibilité de </a:t>
            </a:r>
            <a:r>
              <a:rPr lang="fr-CH" b="1" dirty="0" smtClean="0">
                <a:solidFill>
                  <a:srgbClr val="C00000"/>
                </a:solidFill>
              </a:rPr>
              <a:t>dédoubler</a:t>
            </a:r>
            <a:r>
              <a:rPr lang="fr-CH" dirty="0" smtClean="0"/>
              <a:t> des groupes-classes selon différents critères : </a:t>
            </a:r>
          </a:p>
          <a:p>
            <a:pPr lvl="1"/>
            <a:r>
              <a:rPr lang="fr-CH" dirty="0" smtClean="0"/>
              <a:t>nombre trop élevé d’élèves EB ou </a:t>
            </a:r>
          </a:p>
          <a:p>
            <a:pPr lvl="1"/>
            <a:r>
              <a:rPr lang="fr-CH" dirty="0" smtClean="0"/>
              <a:t>mélange d’élèves EB et PG par exemple. </a:t>
            </a:r>
          </a:p>
          <a:p>
            <a:r>
              <a:rPr lang="fr-CH" dirty="0" smtClean="0"/>
              <a:t>Si de telles situations devaient exister pour la rentrée prochaine, </a:t>
            </a:r>
            <a:r>
              <a:rPr lang="fr-CH" b="1" dirty="0" smtClean="0"/>
              <a:t>merci de venir m’en parler</a:t>
            </a:r>
            <a:r>
              <a:rPr lang="fr-CH" dirty="0" smtClean="0"/>
              <a:t>.</a:t>
            </a:r>
            <a:endParaRPr lang="fr-CH" dirty="0"/>
          </a:p>
        </p:txBody>
      </p:sp>
      <p:sp>
        <p:nvSpPr>
          <p:cNvPr id="5" name="Espace réservé du contenu 3"/>
          <p:cNvSpPr txBox="1">
            <a:spLocks/>
          </p:cNvSpPr>
          <p:nvPr/>
        </p:nvSpPr>
        <p:spPr>
          <a:xfrm>
            <a:off x="6293600" y="4163114"/>
            <a:ext cx="4932507" cy="2577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 smtClean="0"/>
              <a:t>Deux </a:t>
            </a:r>
            <a:r>
              <a:rPr lang="fr-CH" b="1" dirty="0" smtClean="0">
                <a:solidFill>
                  <a:srgbClr val="C00000"/>
                </a:solidFill>
              </a:rPr>
              <a:t>émissions</a:t>
            </a:r>
            <a:r>
              <a:rPr lang="fr-CH" dirty="0" smtClean="0"/>
              <a:t> intéressantes :</a:t>
            </a:r>
          </a:p>
          <a:p>
            <a:pPr lvl="1"/>
            <a:r>
              <a:rPr lang="fr-CH" b="1" dirty="0" smtClean="0"/>
              <a:t>The Story of </a:t>
            </a:r>
            <a:r>
              <a:rPr lang="fr-CH" b="1" dirty="0" err="1" smtClean="0"/>
              <a:t>God</a:t>
            </a:r>
            <a:r>
              <a:rPr lang="fr-CH" b="1" dirty="0" smtClean="0"/>
              <a:t> </a:t>
            </a:r>
            <a:r>
              <a:rPr lang="fr-CH" dirty="0" smtClean="0"/>
              <a:t>avec Morgan Freeman sur </a:t>
            </a:r>
            <a:r>
              <a:rPr lang="fr-CH" dirty="0" err="1" smtClean="0"/>
              <a:t>Netflix</a:t>
            </a:r>
            <a:r>
              <a:rPr lang="fr-CH" dirty="0" smtClean="0"/>
              <a:t> : </a:t>
            </a:r>
            <a:r>
              <a:rPr lang="fr-CH" sz="1600" dirty="0" smtClean="0"/>
              <a:t>documentaires sur les grandes questions liées à la religion à travers le monde (D’où vient le mal ? Qui est Dieu ? La Genèse – La fin des temps…)</a:t>
            </a:r>
          </a:p>
          <a:p>
            <a:pPr lvl="1"/>
            <a:r>
              <a:rPr lang="fr-CH" b="1" dirty="0" smtClean="0"/>
              <a:t>Des monuments et des hommes </a:t>
            </a:r>
            <a:r>
              <a:rPr lang="fr-CH" dirty="0" smtClean="0"/>
              <a:t>sur Arte : </a:t>
            </a:r>
            <a:r>
              <a:rPr lang="fr-CH" sz="1600" dirty="0" smtClean="0"/>
              <a:t>des édifices religieux qui sont la mémoire de l’humanité à travers le monde.</a:t>
            </a:r>
            <a:endParaRPr lang="fr-CH" sz="1600" dirty="0"/>
          </a:p>
        </p:txBody>
      </p:sp>
      <p:sp>
        <p:nvSpPr>
          <p:cNvPr id="6" name="Espace réservé du contenu 3"/>
          <p:cNvSpPr txBox="1">
            <a:spLocks/>
          </p:cNvSpPr>
          <p:nvPr/>
        </p:nvSpPr>
        <p:spPr>
          <a:xfrm>
            <a:off x="1361093" y="5060248"/>
            <a:ext cx="4932507" cy="2577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 smtClean="0"/>
              <a:t>En annexe, les documents travaillés au CO de la Tour sur les </a:t>
            </a:r>
            <a:r>
              <a:rPr lang="fr-CH" b="1" dirty="0" smtClean="0">
                <a:solidFill>
                  <a:srgbClr val="C00000"/>
                </a:solidFill>
              </a:rPr>
              <a:t>édifices religieux </a:t>
            </a:r>
            <a:r>
              <a:rPr lang="fr-CH" dirty="0" smtClean="0"/>
              <a:t>et le dossier pédagogique du film «</a:t>
            </a:r>
            <a:r>
              <a:rPr lang="fr-CH" b="1" dirty="0" smtClean="0">
                <a:solidFill>
                  <a:srgbClr val="C00000"/>
                </a:solidFill>
              </a:rPr>
              <a:t>Les Héritiers</a:t>
            </a:r>
            <a:r>
              <a:rPr lang="fr-CH" dirty="0" smtClean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6833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ype de bois">
  <a:themeElements>
    <a:clrScheme name="Type de bois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ype de bois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ype de bois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TM03090434[[fn=Type de bois]]</Template>
  <TotalTime>5714</TotalTime>
  <Words>806</Words>
  <Application>Microsoft Office PowerPoint</Application>
  <PresentationFormat>Grand écran</PresentationFormat>
  <Paragraphs>113</Paragraphs>
  <Slides>10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Rockwell</vt:lpstr>
      <vt:lpstr>Rockwell Condensed</vt:lpstr>
      <vt:lpstr>Wingdings</vt:lpstr>
      <vt:lpstr>Type de bois</vt:lpstr>
      <vt:lpstr>Rencontre cantonale Enseignants ERC CO</vt:lpstr>
      <vt:lpstr>Présentation PowerPoint</vt:lpstr>
      <vt:lpstr>Présentation PowerPoint</vt:lpstr>
      <vt:lpstr>En équipes Régions  Comment se passe cette reprise   avec les nouvelles normes sanitaires ?     </vt:lpstr>
      <vt:lpstr>Feuille  de route «ensemble»</vt:lpstr>
      <vt:lpstr>En équipes Régions  quel est le bilan intermédiaire    de notre travail sur l’évaluation ?   </vt:lpstr>
      <vt:lpstr>Informations cantonales</vt:lpstr>
      <vt:lpstr>Présentation PowerPoint</vt:lpstr>
      <vt:lpstr>Précisions et bonus </vt:lpstr>
      <vt:lpstr>Merci de votre engagement et professionnalisme auprès de ces jeunes qui nous sont confiés. Votre présence auprès d’eux a tout son sens et donne du sens.  Prenez soin de vous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Rencontre cantonale Enseignants ERC CO</dc:title>
  <dc:creator>Céline Ruffieux</dc:creator>
  <cp:lastModifiedBy>Céline Ruffieux</cp:lastModifiedBy>
  <cp:revision>23</cp:revision>
  <dcterms:created xsi:type="dcterms:W3CDTF">2021-03-05T09:48:43Z</dcterms:created>
  <dcterms:modified xsi:type="dcterms:W3CDTF">2021-03-09T09:03:02Z</dcterms:modified>
</cp:coreProperties>
</file>