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58" r:id="rId4"/>
    <p:sldId id="287" r:id="rId5"/>
    <p:sldId id="293" r:id="rId6"/>
    <p:sldId id="261" r:id="rId7"/>
    <p:sldId id="273" r:id="rId8"/>
    <p:sldId id="274" r:id="rId9"/>
    <p:sldId id="275" r:id="rId10"/>
    <p:sldId id="264" r:id="rId11"/>
    <p:sldId id="288" r:id="rId12"/>
    <p:sldId id="289" r:id="rId13"/>
    <p:sldId id="290" r:id="rId14"/>
    <p:sldId id="291" r:id="rId15"/>
    <p:sldId id="292"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4C453B99-1D33-4E48-8A6A-058AAD8BE3DE}">
          <p14:sldIdLst>
            <p14:sldId id="256"/>
            <p14:sldId id="257"/>
            <p14:sldId id="258"/>
            <p14:sldId id="287"/>
            <p14:sldId id="293"/>
            <p14:sldId id="261"/>
            <p14:sldId id="273"/>
            <p14:sldId id="274"/>
            <p14:sldId id="275"/>
            <p14:sldId id="264"/>
            <p14:sldId id="288"/>
            <p14:sldId id="289"/>
            <p14:sldId id="290"/>
            <p14:sldId id="291"/>
            <p14:sldId id="292"/>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85006" autoAdjust="0"/>
  </p:normalViewPr>
  <p:slideViewPr>
    <p:cSldViewPr>
      <p:cViewPr>
        <p:scale>
          <a:sx n="84" d="100"/>
          <a:sy n="84" d="100"/>
        </p:scale>
        <p:origin x="-1402" y="-5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7" d="100"/>
          <a:sy n="67" d="100"/>
        </p:scale>
        <p:origin x="-3120" y="-77"/>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653154-0F58-44E9-B533-A9FCD77025D8}" type="datetimeFigureOut">
              <a:rPr lang="fr-BE" smtClean="0"/>
              <a:t>12-03-22</a:t>
            </a:fld>
            <a:endParaRPr lang="fr-BE"/>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BE"/>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BE"/>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4BA30C-BC5E-41A7-8CD5-0E23E1AB1F00}" type="slidenum">
              <a:rPr lang="fr-BE" smtClean="0"/>
              <a:t>‹N°›</a:t>
            </a:fld>
            <a:endParaRPr lang="fr-BE"/>
          </a:p>
        </p:txBody>
      </p:sp>
    </p:spTree>
    <p:extLst>
      <p:ext uri="{BB962C8B-B14F-4D97-AF65-F5344CB8AC3E}">
        <p14:creationId xmlns:p14="http://schemas.microsoft.com/office/powerpoint/2010/main" val="1775076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A64BA30C-BC5E-41A7-8CD5-0E23E1AB1F00}" type="slidenum">
              <a:rPr lang="fr-BE" smtClean="0"/>
              <a:t>1</a:t>
            </a:fld>
            <a:endParaRPr lang="fr-BE"/>
          </a:p>
        </p:txBody>
      </p:sp>
    </p:spTree>
    <p:extLst>
      <p:ext uri="{BB962C8B-B14F-4D97-AF65-F5344CB8AC3E}">
        <p14:creationId xmlns:p14="http://schemas.microsoft.com/office/powerpoint/2010/main" val="30239711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just"/>
            <a:r>
              <a:rPr lang="fr-BE" dirty="0" smtClean="0"/>
              <a:t>Rappel de l’art. 6 du Décret-Missions (1997):  4 objectifs</a:t>
            </a:r>
          </a:p>
          <a:p>
            <a:pPr algn="just">
              <a:buFontTx/>
              <a:buChar char="-"/>
            </a:pPr>
            <a:r>
              <a:rPr lang="fr-BE" dirty="0" smtClean="0"/>
              <a:t>Promouvoir la </a:t>
            </a:r>
            <a:r>
              <a:rPr lang="fr-BE" b="1" dirty="0" smtClean="0"/>
              <a:t>confiance en soi </a:t>
            </a:r>
            <a:r>
              <a:rPr lang="fr-BE" dirty="0" smtClean="0"/>
              <a:t>et le </a:t>
            </a:r>
            <a:r>
              <a:rPr lang="fr-BE" b="1" dirty="0" smtClean="0"/>
              <a:t>développement de la personne </a:t>
            </a:r>
            <a:r>
              <a:rPr lang="fr-BE" dirty="0" smtClean="0"/>
              <a:t>de chacun des élèves;</a:t>
            </a:r>
          </a:p>
          <a:p>
            <a:pPr algn="just">
              <a:buFontTx/>
              <a:buChar char="-"/>
            </a:pPr>
            <a:r>
              <a:rPr lang="fr-BE" dirty="0" smtClean="0"/>
              <a:t>Amener tous les élèves à s’approprier des </a:t>
            </a:r>
            <a:r>
              <a:rPr lang="fr-BE" b="1" dirty="0" smtClean="0"/>
              <a:t>savoirs</a:t>
            </a:r>
            <a:r>
              <a:rPr lang="fr-BE" dirty="0" smtClean="0"/>
              <a:t> et à acquérir des </a:t>
            </a:r>
            <a:r>
              <a:rPr lang="fr-BE" b="1" dirty="0" smtClean="0"/>
              <a:t>compétences</a:t>
            </a:r>
            <a:r>
              <a:rPr lang="fr-BE" dirty="0" smtClean="0"/>
              <a:t> </a:t>
            </a:r>
          </a:p>
          <a:p>
            <a:pPr algn="just">
              <a:buFontTx/>
              <a:buChar char="-"/>
            </a:pPr>
            <a:r>
              <a:rPr lang="fr-BE" dirty="0" smtClean="0"/>
              <a:t>Préparer les élèves à être des </a:t>
            </a:r>
            <a:r>
              <a:rPr lang="fr-BE" b="1" dirty="0" smtClean="0"/>
              <a:t>citoyens responsables</a:t>
            </a:r>
            <a:r>
              <a:rPr lang="fr-BE" dirty="0" smtClean="0"/>
              <a:t>, capables de contribuer au développement d’une soc démocratique, solidaire, pluraliste et ouverte aux autres cultures;</a:t>
            </a:r>
          </a:p>
          <a:p>
            <a:pPr algn="just">
              <a:buFontTx/>
              <a:buChar char="-"/>
            </a:pPr>
            <a:r>
              <a:rPr lang="fr-BE" dirty="0" smtClean="0"/>
              <a:t>Assurer à tous les élèves des chances égales d’</a:t>
            </a:r>
            <a:r>
              <a:rPr lang="fr-BE" b="1" dirty="0" smtClean="0"/>
              <a:t>émancipation sociale</a:t>
            </a:r>
            <a:r>
              <a:rPr lang="fr-BE" dirty="0" smtClean="0"/>
              <a:t>.</a:t>
            </a:r>
          </a:p>
        </p:txBody>
      </p:sp>
      <p:sp>
        <p:nvSpPr>
          <p:cNvPr id="4" name="Espace réservé du numéro de diapositive 3"/>
          <p:cNvSpPr>
            <a:spLocks noGrp="1"/>
          </p:cNvSpPr>
          <p:nvPr>
            <p:ph type="sldNum" sz="quarter" idx="10"/>
          </p:nvPr>
        </p:nvSpPr>
        <p:spPr/>
        <p:txBody>
          <a:bodyPr/>
          <a:lstStyle/>
          <a:p>
            <a:fld id="{A64BA30C-BC5E-41A7-8CD5-0E23E1AB1F00}" type="slidenum">
              <a:rPr lang="fr-BE" smtClean="0"/>
              <a:t>6</a:t>
            </a:fld>
            <a:endParaRPr lang="fr-BE"/>
          </a:p>
        </p:txBody>
      </p:sp>
    </p:spTree>
    <p:extLst>
      <p:ext uri="{BB962C8B-B14F-4D97-AF65-F5344CB8AC3E}">
        <p14:creationId xmlns:p14="http://schemas.microsoft.com/office/powerpoint/2010/main" val="2455041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dirty="0" smtClean="0"/>
              <a:t>« Le programme, commun à l’ensemble des filières,  présente les finalités du cours, la dynamique à mettre en œuvre, dix champs thématiques avec deux ‘entrées’ par degré, les compétences et leur niveau de maîtrise par type d’enseignement et par degré et, enfin, les ressources de la foi chrétienne à mettre en valeur au cours des degrés. »</a:t>
            </a:r>
          </a:p>
          <a:p>
            <a:pPr marL="0" marR="0" indent="0" algn="l" defTabSz="914400" rtl="0" eaLnBrk="1" fontAlgn="auto" latinLnBrk="0" hangingPunct="1">
              <a:lnSpc>
                <a:spcPct val="100000"/>
              </a:lnSpc>
              <a:spcBef>
                <a:spcPts val="0"/>
              </a:spcBef>
              <a:spcAft>
                <a:spcPts val="0"/>
              </a:spcAft>
              <a:buClrTx/>
              <a:buSzTx/>
              <a:buFontTx/>
              <a:buNone/>
              <a:tabLst/>
              <a:defRPr/>
            </a:pPr>
            <a:r>
              <a:rPr lang="fr-BE" dirty="0" smtClean="0"/>
              <a:t>= texte officiel qui sert de référence pour les évêques et pour la Fédération Wallonie-Bruxelles (</a:t>
            </a:r>
            <a:r>
              <a:rPr lang="fr-BE" b="1" dirty="0" smtClean="0"/>
              <a:t>double tutelle</a:t>
            </a:r>
            <a:r>
              <a:rPr lang="fr-BE" dirty="0" smtClean="0"/>
              <a:t>) qui donne des directives à suivre tant au niveau du contenu, que de la pédagogie. </a:t>
            </a:r>
          </a:p>
        </p:txBody>
      </p:sp>
      <p:sp>
        <p:nvSpPr>
          <p:cNvPr id="4" name="Espace réservé du numéro de diapositive 3"/>
          <p:cNvSpPr>
            <a:spLocks noGrp="1"/>
          </p:cNvSpPr>
          <p:nvPr>
            <p:ph type="sldNum" sz="quarter" idx="10"/>
          </p:nvPr>
        </p:nvSpPr>
        <p:spPr/>
        <p:txBody>
          <a:bodyPr/>
          <a:lstStyle/>
          <a:p>
            <a:fld id="{A64BA30C-BC5E-41A7-8CD5-0E23E1AB1F00}" type="slidenum">
              <a:rPr lang="fr-BE" smtClean="0"/>
              <a:t>7</a:t>
            </a:fld>
            <a:endParaRPr lang="fr-BE"/>
          </a:p>
        </p:txBody>
      </p:sp>
    </p:spTree>
    <p:extLst>
      <p:ext uri="{BB962C8B-B14F-4D97-AF65-F5344CB8AC3E}">
        <p14:creationId xmlns:p14="http://schemas.microsoft.com/office/powerpoint/2010/main" val="23209535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dirty="0" smtClean="0"/>
              <a:t>Une programmation est par exemple </a:t>
            </a:r>
            <a:r>
              <a:rPr lang="fr-BE" b="1" dirty="0" smtClean="0"/>
              <a:t>un manuel</a:t>
            </a:r>
            <a:r>
              <a:rPr lang="fr-BE" dirty="0" smtClean="0"/>
              <a:t>, c’est-à-dire un document rédigé par des enseignants en équipe qui ont indiqué comment comprendre le programme après avoir mis par écrit leurs préparations qu’ils ont appliquées au préalable en classe et qu’ils souhaitent désormais mettre au service de tous. </a:t>
            </a:r>
          </a:p>
        </p:txBody>
      </p:sp>
      <p:sp>
        <p:nvSpPr>
          <p:cNvPr id="4" name="Espace réservé du numéro de diapositive 3"/>
          <p:cNvSpPr>
            <a:spLocks noGrp="1"/>
          </p:cNvSpPr>
          <p:nvPr>
            <p:ph type="sldNum" sz="quarter" idx="10"/>
          </p:nvPr>
        </p:nvSpPr>
        <p:spPr/>
        <p:txBody>
          <a:bodyPr/>
          <a:lstStyle/>
          <a:p>
            <a:fld id="{A64BA30C-BC5E-41A7-8CD5-0E23E1AB1F00}" type="slidenum">
              <a:rPr lang="fr-BE" smtClean="0"/>
              <a:t>8</a:t>
            </a:fld>
            <a:endParaRPr lang="fr-BE"/>
          </a:p>
        </p:txBody>
      </p:sp>
    </p:spTree>
    <p:extLst>
      <p:ext uri="{BB962C8B-B14F-4D97-AF65-F5344CB8AC3E}">
        <p14:creationId xmlns:p14="http://schemas.microsoft.com/office/powerpoint/2010/main" val="9741801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fr-FR" smtClean="0"/>
              <a:t>Modifiez le style du titre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F30A19EB-F27D-4541-8B74-C83633E811D9}" type="datetime1">
              <a:rPr lang="fr-BE" smtClean="0"/>
              <a:t>12-03-22</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81B8DB02-B110-4BFF-8762-0DEAB8415354}"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119E6812-09F6-42E5-9AD6-523519C4622B}" type="datetime1">
              <a:rPr lang="fr-BE" smtClean="0"/>
              <a:t>12-03-22</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81B8DB02-B110-4BFF-8762-0DEAB8415354}"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C1E3BC9-EF8A-46A7-B1D4-A0E32C46781E}" type="datetime1">
              <a:rPr lang="fr-BE" smtClean="0"/>
              <a:t>12-03-22</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81B8DB02-B110-4BFF-8762-0DEAB8415354}" type="slidenum">
              <a:rPr lang="fr-BE" smtClean="0"/>
              <a:t>‹N°›</a:t>
            </a:fld>
            <a:endParaRPr lang="fr-BE"/>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fr-FR" smtClean="0"/>
              <a:t>Modifiez le style du titre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958A9A34-572D-4207-9BB4-A2031A169418}" type="datetime1">
              <a:rPr lang="fr-BE" smtClean="0"/>
              <a:t>12-03-22</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81B8DB02-B110-4BFF-8762-0DEAB8415354}" type="slidenum">
              <a:rPr lang="fr-BE" smtClean="0"/>
              <a:t>‹N°›</a:t>
            </a:fld>
            <a:endParaRPr lang="fr-BE"/>
          </a:p>
        </p:txBody>
      </p:sp>
      <p:sp>
        <p:nvSpPr>
          <p:cNvPr id="7" name="Title 6"/>
          <p:cNvSpPr>
            <a:spLocks noGrp="1"/>
          </p:cNvSpPr>
          <p:nvPr>
            <p:ph type="title"/>
          </p:nvPr>
        </p:nvSpPr>
        <p:spPr/>
        <p:txBody>
          <a:bodyPr/>
          <a:lstStyle/>
          <a:p>
            <a:r>
              <a:rPr lang="fr-FR" smtClean="0"/>
              <a:t>Modifiez le style du titre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54531BE-D303-4D85-B772-72CE54ED9C97}" type="datetime1">
              <a:rPr lang="fr-BE" smtClean="0"/>
              <a:t>12-03-22</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81B8DB02-B110-4BFF-8762-0DEAB8415354}"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5" name="Date Placeholder 4"/>
          <p:cNvSpPr>
            <a:spLocks noGrp="1"/>
          </p:cNvSpPr>
          <p:nvPr>
            <p:ph type="dt" sz="half" idx="10"/>
          </p:nvPr>
        </p:nvSpPr>
        <p:spPr/>
        <p:txBody>
          <a:bodyPr/>
          <a:lstStyle/>
          <a:p>
            <a:fld id="{2EDDF212-24B2-45A0-BC45-3F9CF3E68D9D}" type="datetime1">
              <a:rPr lang="fr-BE" smtClean="0"/>
              <a:t>12-03-22</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81B8DB02-B110-4BFF-8762-0DEAB8415354}" type="slidenum">
              <a:rPr lang="fr-BE" smtClean="0"/>
              <a:t>‹N°›</a:t>
            </a:fld>
            <a:endParaRPr lang="fr-BE"/>
          </a:p>
        </p:txBody>
      </p:sp>
      <p:sp>
        <p:nvSpPr>
          <p:cNvPr id="9" name="Content Placeholder 8"/>
          <p:cNvSpPr>
            <a:spLocks noGrp="1"/>
          </p:cNvSpPr>
          <p:nvPr>
            <p:ph sz="quarter" idx="13"/>
          </p:nvPr>
        </p:nvSpPr>
        <p:spPr>
          <a:xfrm>
            <a:off x="676655" y="2679192"/>
            <a:ext cx="3822192" cy="34472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83677686-9FAA-49D7-BE32-ABEFF3F26B06}" type="datetime1">
              <a:rPr lang="fr-BE" smtClean="0"/>
              <a:t>12-03-22</a:t>
            </a:fld>
            <a:endParaRPr lang="fr-BE"/>
          </a:p>
        </p:txBody>
      </p:sp>
      <p:sp>
        <p:nvSpPr>
          <p:cNvPr id="8" name="Footer Placeholder 7"/>
          <p:cNvSpPr>
            <a:spLocks noGrp="1"/>
          </p:cNvSpPr>
          <p:nvPr>
            <p:ph type="ftr" sz="quarter" idx="11"/>
          </p:nvPr>
        </p:nvSpPr>
        <p:spPr/>
        <p:txBody>
          <a:bodyPr/>
          <a:lstStyle/>
          <a:p>
            <a:endParaRPr lang="fr-BE"/>
          </a:p>
        </p:txBody>
      </p:sp>
      <p:sp>
        <p:nvSpPr>
          <p:cNvPr id="9" name="Slide Number Placeholder 8"/>
          <p:cNvSpPr>
            <a:spLocks noGrp="1"/>
          </p:cNvSpPr>
          <p:nvPr>
            <p:ph type="sldNum" sz="quarter" idx="12"/>
          </p:nvPr>
        </p:nvSpPr>
        <p:spPr/>
        <p:txBody>
          <a:bodyPr/>
          <a:lstStyle/>
          <a:p>
            <a:fld id="{81B8DB02-B110-4BFF-8762-0DEAB8415354}"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fld id="{2D76F17C-E48C-4703-9217-21550CCA08D5}" type="datetime1">
              <a:rPr lang="fr-BE" smtClean="0"/>
              <a:t>12-03-22</a:t>
            </a:fld>
            <a:endParaRPr lang="fr-BE"/>
          </a:p>
        </p:txBody>
      </p:sp>
      <p:sp>
        <p:nvSpPr>
          <p:cNvPr id="4" name="Footer Placeholder 3"/>
          <p:cNvSpPr>
            <a:spLocks noGrp="1"/>
          </p:cNvSpPr>
          <p:nvPr>
            <p:ph type="ftr" sz="quarter" idx="11"/>
          </p:nvPr>
        </p:nvSpPr>
        <p:spPr/>
        <p:txBody>
          <a:bodyPr/>
          <a:lstStyle/>
          <a:p>
            <a:endParaRPr lang="fr-BE"/>
          </a:p>
        </p:txBody>
      </p:sp>
      <p:sp>
        <p:nvSpPr>
          <p:cNvPr id="5" name="Slide Number Placeholder 4"/>
          <p:cNvSpPr>
            <a:spLocks noGrp="1"/>
          </p:cNvSpPr>
          <p:nvPr>
            <p:ph type="sldNum" sz="quarter" idx="12"/>
          </p:nvPr>
        </p:nvSpPr>
        <p:spPr/>
        <p:txBody>
          <a:bodyPr/>
          <a:lstStyle/>
          <a:p>
            <a:fld id="{81B8DB02-B110-4BFF-8762-0DEAB8415354}"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C5E11E38-00A7-40BB-9DFD-9020323B65A1}" type="datetime1">
              <a:rPr lang="fr-BE" smtClean="0"/>
              <a:t>12-03-22</a:t>
            </a:fld>
            <a:endParaRPr lang="fr-BE"/>
          </a:p>
        </p:txBody>
      </p:sp>
      <p:sp>
        <p:nvSpPr>
          <p:cNvPr id="3" name="Footer Placeholder 2"/>
          <p:cNvSpPr>
            <a:spLocks noGrp="1"/>
          </p:cNvSpPr>
          <p:nvPr>
            <p:ph type="ftr" sz="quarter" idx="11"/>
          </p:nvPr>
        </p:nvSpPr>
        <p:spPr/>
        <p:txBody>
          <a:bodyPr/>
          <a:lstStyle/>
          <a:p>
            <a:endParaRPr lang="fr-BE"/>
          </a:p>
        </p:txBody>
      </p:sp>
      <p:sp>
        <p:nvSpPr>
          <p:cNvPr id="4" name="Slide Number Placeholder 3"/>
          <p:cNvSpPr>
            <a:spLocks noGrp="1"/>
          </p:cNvSpPr>
          <p:nvPr>
            <p:ph type="sldNum" sz="quarter" idx="12"/>
          </p:nvPr>
        </p:nvSpPr>
        <p:spPr/>
        <p:txBody>
          <a:bodyPr/>
          <a:lstStyle/>
          <a:p>
            <a:fld id="{81B8DB02-B110-4BFF-8762-0DEAB8415354}"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F79872D-0D5B-4968-B825-14B25A428CA8}" type="datetime1">
              <a:rPr lang="fr-BE" smtClean="0"/>
              <a:t>12-03-22</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81B8DB02-B110-4BFF-8762-0DEAB8415354}" type="slidenum">
              <a:rPr lang="fr-BE" smtClean="0"/>
              <a:t>‹N°›</a:t>
            </a:fld>
            <a:endParaRPr lang="fr-BE"/>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fr-FR" smtClean="0"/>
              <a:t>Modifiez le style du titre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fr-FR" smtClean="0"/>
              <a:t>Modifiez le style du titre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FC735117-1602-41BD-9E09-B7FC1E8C30FC}" type="datetime1">
              <a:rPr lang="fr-BE" smtClean="0"/>
              <a:t>12-03-22</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81B8DB02-B110-4BFF-8762-0DEAB8415354}" type="slidenum">
              <a:rPr lang="fr-BE" smtClean="0"/>
              <a:t>‹N°›</a:t>
            </a:fld>
            <a:endParaRPr lang="fr-BE"/>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A8E89F38-B9B0-442B-A781-0D07D292F414}" type="datetime1">
              <a:rPr lang="fr-BE" smtClean="0"/>
              <a:t>12-03-22</a:t>
            </a:fld>
            <a:endParaRPr lang="fr-BE"/>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fr-BE"/>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81B8DB02-B110-4BFF-8762-0DEAB8415354}" type="slidenum">
              <a:rPr lang="fr-BE" smtClean="0"/>
              <a:t>‹N°›</a:t>
            </a:fld>
            <a:endParaRPr lang="fr-BE"/>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256851"/>
            <a:ext cx="7772400" cy="2140148"/>
          </a:xfrm>
        </p:spPr>
        <p:txBody>
          <a:bodyPr>
            <a:normAutofit fontScale="90000"/>
          </a:bodyPr>
          <a:lstStyle/>
          <a:p>
            <a:r>
              <a:rPr lang="fr-BE" sz="3800" b="1" dirty="0" smtClean="0">
                <a:solidFill>
                  <a:srgbClr val="FFFF00"/>
                </a:solidFill>
              </a:rPr>
              <a:t/>
            </a:r>
            <a:br>
              <a:rPr lang="fr-BE" sz="3800" b="1" dirty="0" smtClean="0">
                <a:solidFill>
                  <a:srgbClr val="FFFF00"/>
                </a:solidFill>
              </a:rPr>
            </a:br>
            <a:r>
              <a:rPr lang="fr-BE" sz="3800" b="1" dirty="0">
                <a:solidFill>
                  <a:srgbClr val="FFFF00"/>
                </a:solidFill>
              </a:rPr>
              <a:t/>
            </a:r>
            <a:br>
              <a:rPr lang="fr-BE" sz="3800" b="1" dirty="0">
                <a:solidFill>
                  <a:srgbClr val="FFFF00"/>
                </a:solidFill>
              </a:rPr>
            </a:br>
            <a:r>
              <a:rPr lang="fr-BE" sz="3800" b="1" dirty="0" smtClean="0">
                <a:solidFill>
                  <a:srgbClr val="FFFF00"/>
                </a:solidFill>
              </a:rPr>
              <a:t/>
            </a:r>
            <a:br>
              <a:rPr lang="fr-BE" sz="3800" b="1" dirty="0" smtClean="0">
                <a:solidFill>
                  <a:srgbClr val="FFFF00"/>
                </a:solidFill>
              </a:rPr>
            </a:br>
            <a:r>
              <a:rPr lang="fr-BE" sz="3800" b="1" dirty="0" smtClean="0">
                <a:solidFill>
                  <a:srgbClr val="FFFF00"/>
                </a:solidFill>
              </a:rPr>
              <a:t>Échos du cours de religion catholique en Belgique francophone.</a:t>
            </a:r>
            <a:br>
              <a:rPr lang="fr-BE" sz="3800" b="1" dirty="0" smtClean="0">
                <a:solidFill>
                  <a:srgbClr val="FFFF00"/>
                </a:solidFill>
              </a:rPr>
            </a:br>
            <a:r>
              <a:rPr lang="fr-BE" sz="3800" b="1" dirty="0" smtClean="0">
                <a:solidFill>
                  <a:srgbClr val="FFFF00"/>
                </a:solidFill>
              </a:rPr>
              <a:t/>
            </a:r>
            <a:br>
              <a:rPr lang="fr-BE" sz="3800" b="1" dirty="0" smtClean="0">
                <a:solidFill>
                  <a:srgbClr val="FFFF00"/>
                </a:solidFill>
              </a:rPr>
            </a:br>
            <a:r>
              <a:rPr lang="fr-BE" sz="3300" b="1" i="1" dirty="0" smtClean="0">
                <a:solidFill>
                  <a:srgbClr val="FFFF00"/>
                </a:solidFill>
              </a:rPr>
              <a:t>Illustration par une séquence de cours</a:t>
            </a:r>
            <a:endParaRPr lang="fr-BE" dirty="0"/>
          </a:p>
        </p:txBody>
      </p:sp>
      <p:sp>
        <p:nvSpPr>
          <p:cNvPr id="3" name="Sous-titre 2"/>
          <p:cNvSpPr>
            <a:spLocks noGrp="1"/>
          </p:cNvSpPr>
          <p:nvPr>
            <p:ph type="subTitle" idx="1"/>
          </p:nvPr>
        </p:nvSpPr>
        <p:spPr>
          <a:xfrm>
            <a:off x="2843808" y="4725144"/>
            <a:ext cx="3456384" cy="808113"/>
          </a:xfrm>
        </p:spPr>
        <p:txBody>
          <a:bodyPr>
            <a:normAutofit/>
          </a:bodyPr>
          <a:lstStyle/>
          <a:p>
            <a:r>
              <a:rPr lang="fr-BE" b="1" dirty="0" smtClean="0">
                <a:solidFill>
                  <a:srgbClr val="FFFF00"/>
                </a:solidFill>
              </a:rPr>
              <a:t>Rencontre cantonale</a:t>
            </a:r>
          </a:p>
          <a:p>
            <a:r>
              <a:rPr lang="fr-BE" b="1" dirty="0" smtClean="0">
                <a:solidFill>
                  <a:srgbClr val="FFFF00"/>
                </a:solidFill>
              </a:rPr>
              <a:t>Fribourg, samedi 12 mars 2022</a:t>
            </a:r>
            <a:endParaRPr lang="fr-BE" b="1" dirty="0">
              <a:solidFill>
                <a:srgbClr val="FFFF00"/>
              </a:solidFill>
            </a:endParaRPr>
          </a:p>
        </p:txBody>
      </p:sp>
      <p:sp>
        <p:nvSpPr>
          <p:cNvPr id="4" name="Espace réservé du numéro de diapositive 3"/>
          <p:cNvSpPr>
            <a:spLocks noGrp="1"/>
          </p:cNvSpPr>
          <p:nvPr>
            <p:ph type="sldNum" sz="quarter" idx="12"/>
          </p:nvPr>
        </p:nvSpPr>
        <p:spPr/>
        <p:txBody>
          <a:bodyPr/>
          <a:lstStyle/>
          <a:p>
            <a:fld id="{81B8DB02-B110-4BFF-8762-0DEAB8415354}" type="slidenum">
              <a:rPr lang="fr-BE" smtClean="0"/>
              <a:t>1</a:t>
            </a:fld>
            <a:endParaRPr lang="fr-BE"/>
          </a:p>
        </p:txBody>
      </p:sp>
    </p:spTree>
    <p:extLst>
      <p:ext uri="{BB962C8B-B14F-4D97-AF65-F5344CB8AC3E}">
        <p14:creationId xmlns:p14="http://schemas.microsoft.com/office/powerpoint/2010/main" val="5397969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80528" y="2564904"/>
            <a:ext cx="9505056" cy="3561259"/>
          </a:xfrm>
        </p:spPr>
        <p:txBody>
          <a:bodyPr/>
          <a:lstStyle/>
          <a:p>
            <a:pPr marL="301943" lvl="1" indent="0">
              <a:buNone/>
            </a:pPr>
            <a:r>
              <a:rPr lang="fr-BE" b="1" dirty="0" smtClean="0"/>
              <a:t>Les cinq compétences terminales</a:t>
            </a:r>
            <a:r>
              <a:rPr lang="fr-BE" dirty="0" smtClean="0"/>
              <a:t>: </a:t>
            </a:r>
          </a:p>
          <a:p>
            <a:pPr marL="0" indent="0">
              <a:buNone/>
            </a:pPr>
            <a:endParaRPr lang="fr-BE" dirty="0" smtClean="0"/>
          </a:p>
          <a:p>
            <a:pPr lvl="1"/>
            <a:r>
              <a:rPr lang="fr-BE" dirty="0" smtClean="0"/>
              <a:t>1. Formuler une question d’existence</a:t>
            </a:r>
          </a:p>
          <a:p>
            <a:pPr lvl="1"/>
            <a:r>
              <a:rPr lang="fr-BE" dirty="0" smtClean="0"/>
              <a:t>2. Élargir à la culture</a:t>
            </a:r>
          </a:p>
          <a:p>
            <a:pPr lvl="1"/>
            <a:r>
              <a:rPr lang="fr-BE" dirty="0" smtClean="0"/>
              <a:t>3. Comprendre le christianisme dans ses trois axes (croire, célébrer, vivre)</a:t>
            </a:r>
          </a:p>
          <a:p>
            <a:pPr lvl="1"/>
            <a:r>
              <a:rPr lang="fr-BE" dirty="0" smtClean="0"/>
              <a:t>4. Organiser une synthèse porteuse de sens</a:t>
            </a:r>
          </a:p>
          <a:p>
            <a:pPr lvl="1"/>
            <a:r>
              <a:rPr lang="fr-BE" dirty="0" smtClean="0"/>
              <a:t>5. Communiquer</a:t>
            </a:r>
            <a:endParaRPr lang="fr-BE" dirty="0"/>
          </a:p>
        </p:txBody>
      </p:sp>
      <p:sp>
        <p:nvSpPr>
          <p:cNvPr id="3" name="Titre 2"/>
          <p:cNvSpPr>
            <a:spLocks noGrp="1"/>
          </p:cNvSpPr>
          <p:nvPr>
            <p:ph type="title"/>
          </p:nvPr>
        </p:nvSpPr>
        <p:spPr/>
        <p:txBody>
          <a:bodyPr>
            <a:normAutofit/>
          </a:bodyPr>
          <a:lstStyle/>
          <a:p>
            <a:r>
              <a:rPr lang="fr-BE" dirty="0" smtClean="0">
                <a:solidFill>
                  <a:srgbClr val="FFFF00"/>
                </a:solidFill>
              </a:rPr>
              <a:t>5. Un travail par compétences</a:t>
            </a:r>
            <a:endParaRPr lang="fr-BE" dirty="0">
              <a:solidFill>
                <a:srgbClr val="FFFF00"/>
              </a:solidFill>
            </a:endParaRPr>
          </a:p>
        </p:txBody>
      </p:sp>
      <p:sp>
        <p:nvSpPr>
          <p:cNvPr id="4" name="Espace réservé du numéro de diapositive 3"/>
          <p:cNvSpPr>
            <a:spLocks noGrp="1"/>
          </p:cNvSpPr>
          <p:nvPr>
            <p:ph type="sldNum" sz="quarter" idx="12"/>
          </p:nvPr>
        </p:nvSpPr>
        <p:spPr/>
        <p:txBody>
          <a:bodyPr/>
          <a:lstStyle/>
          <a:p>
            <a:fld id="{81B8DB02-B110-4BFF-8762-0DEAB8415354}" type="slidenum">
              <a:rPr lang="fr-BE" smtClean="0"/>
              <a:t>10</a:t>
            </a:fld>
            <a:endParaRPr lang="fr-BE"/>
          </a:p>
        </p:txBody>
      </p:sp>
    </p:spTree>
    <p:extLst>
      <p:ext uri="{BB962C8B-B14F-4D97-AF65-F5344CB8AC3E}">
        <p14:creationId xmlns:p14="http://schemas.microsoft.com/office/powerpoint/2010/main" val="14763823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BE" dirty="0" smtClean="0"/>
              <a:t>2</a:t>
            </a:r>
            <a:r>
              <a:rPr lang="fr-BE" baseline="30000" dirty="0" smtClean="0"/>
              <a:t>e</a:t>
            </a:r>
            <a:r>
              <a:rPr lang="fr-BE" dirty="0" smtClean="0"/>
              <a:t> secondaire générale</a:t>
            </a:r>
          </a:p>
          <a:p>
            <a:r>
              <a:rPr lang="fr-BE" dirty="0" smtClean="0"/>
              <a:t>Thème V. Vivre et mourir</a:t>
            </a:r>
          </a:p>
          <a:p>
            <a:r>
              <a:rPr lang="fr-BE" dirty="0" smtClean="0"/>
              <a:t>Entrée 1: « Vivre, mourir, revivre: la loi de la vie »</a:t>
            </a:r>
          </a:p>
          <a:p>
            <a:r>
              <a:rPr lang="fr-BE" dirty="0" smtClean="0"/>
              <a:t>Classes de 22/24 élèves, </a:t>
            </a:r>
            <a:r>
              <a:rPr lang="fr-BE" dirty="0" smtClean="0"/>
              <a:t>grande </a:t>
            </a:r>
            <a:r>
              <a:rPr lang="fr-BE" dirty="0" smtClean="0"/>
              <a:t>mixité sociale, culturelle, religieuse, intellectuelle, etc.</a:t>
            </a:r>
            <a:endParaRPr lang="fr-BE" dirty="0"/>
          </a:p>
        </p:txBody>
      </p:sp>
      <p:sp>
        <p:nvSpPr>
          <p:cNvPr id="3" name="Espace réservé du numéro de diapositive 2"/>
          <p:cNvSpPr>
            <a:spLocks noGrp="1"/>
          </p:cNvSpPr>
          <p:nvPr>
            <p:ph type="sldNum" sz="quarter" idx="12"/>
          </p:nvPr>
        </p:nvSpPr>
        <p:spPr/>
        <p:txBody>
          <a:bodyPr/>
          <a:lstStyle/>
          <a:p>
            <a:fld id="{81B8DB02-B110-4BFF-8762-0DEAB8415354}" type="slidenum">
              <a:rPr lang="fr-BE" smtClean="0"/>
              <a:t>11</a:t>
            </a:fld>
            <a:endParaRPr lang="fr-BE"/>
          </a:p>
        </p:txBody>
      </p:sp>
      <p:sp>
        <p:nvSpPr>
          <p:cNvPr id="4" name="Titre 3"/>
          <p:cNvSpPr>
            <a:spLocks noGrp="1"/>
          </p:cNvSpPr>
          <p:nvPr>
            <p:ph type="title"/>
          </p:nvPr>
        </p:nvSpPr>
        <p:spPr/>
        <p:txBody>
          <a:bodyPr>
            <a:normAutofit/>
          </a:bodyPr>
          <a:lstStyle/>
          <a:p>
            <a:r>
              <a:rPr lang="fr-BE" dirty="0" smtClean="0">
                <a:solidFill>
                  <a:srgbClr val="FFFF00"/>
                </a:solidFill>
              </a:rPr>
              <a:t>6. Illustration via une séquence</a:t>
            </a:r>
            <a:endParaRPr lang="fr-BE" dirty="0">
              <a:solidFill>
                <a:srgbClr val="FFFF00"/>
              </a:solidFill>
            </a:endParaRPr>
          </a:p>
        </p:txBody>
      </p:sp>
    </p:spTree>
    <p:extLst>
      <p:ext uri="{BB962C8B-B14F-4D97-AF65-F5344CB8AC3E}">
        <p14:creationId xmlns:p14="http://schemas.microsoft.com/office/powerpoint/2010/main" val="25591713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23528" y="2675467"/>
            <a:ext cx="8568951" cy="3450696"/>
          </a:xfrm>
        </p:spPr>
        <p:txBody>
          <a:bodyPr/>
          <a:lstStyle/>
          <a:p>
            <a:r>
              <a:rPr lang="fr-BE" u="sng" dirty="0" smtClean="0"/>
              <a:t>Ouvrir à l’existentiel</a:t>
            </a:r>
            <a:r>
              <a:rPr lang="fr-BE" dirty="0" smtClean="0"/>
              <a:t>: </a:t>
            </a:r>
          </a:p>
          <a:p>
            <a:pPr marL="0" indent="0">
              <a:buNone/>
            </a:pPr>
            <a:r>
              <a:rPr lang="fr-BE" dirty="0" smtClean="0"/>
              <a:t>	- &lt; vidéo sur les attentes de la </a:t>
            </a:r>
            <a:r>
              <a:rPr lang="fr-BE" dirty="0" smtClean="0"/>
              <a:t>vie (fil/âges de la vie)</a:t>
            </a:r>
            <a:endParaRPr lang="fr-BE" dirty="0" smtClean="0"/>
          </a:p>
          <a:p>
            <a:pPr marL="0" indent="0">
              <a:buNone/>
            </a:pPr>
            <a:r>
              <a:rPr lang="fr-BE" dirty="0"/>
              <a:t>	</a:t>
            </a:r>
            <a:r>
              <a:rPr lang="fr-BE" dirty="0" smtClean="0"/>
              <a:t>- La vie, tout </a:t>
            </a:r>
            <a:r>
              <a:rPr lang="fr-BE" dirty="0" smtClean="0"/>
              <a:t>simplement ou l’alternance </a:t>
            </a:r>
            <a:r>
              <a:rPr lang="fr-BE" dirty="0" smtClean="0"/>
              <a:t>des saisons, 	</a:t>
            </a:r>
            <a:r>
              <a:rPr lang="fr-BE" dirty="0" smtClean="0"/>
              <a:t>l’alternance </a:t>
            </a:r>
            <a:r>
              <a:rPr lang="fr-BE" dirty="0" smtClean="0"/>
              <a:t>jour/nuit, etc.</a:t>
            </a:r>
          </a:p>
          <a:p>
            <a:pPr marL="0" indent="0">
              <a:buNone/>
            </a:pPr>
            <a:r>
              <a:rPr lang="fr-BE" dirty="0"/>
              <a:t>	</a:t>
            </a:r>
            <a:r>
              <a:rPr lang="fr-BE" dirty="0" smtClean="0"/>
              <a:t>- </a:t>
            </a:r>
            <a:r>
              <a:rPr lang="fr-BE" dirty="0"/>
              <a:t>T</a:t>
            </a:r>
            <a:r>
              <a:rPr lang="fr-BE" dirty="0" smtClean="0"/>
              <a:t>ravail sur les </a:t>
            </a:r>
            <a:r>
              <a:rPr lang="fr-BE" dirty="0" smtClean="0"/>
              <a:t>« morts symboliques » vécues (définition): </a:t>
            </a:r>
            <a:r>
              <a:rPr lang="fr-BE" dirty="0" smtClean="0"/>
              <a:t>	déménagement, passage enfance / adolescence, </a:t>
            </a:r>
            <a:r>
              <a:rPr lang="fr-BE" dirty="0" smtClean="0"/>
              <a:t>rupture</a:t>
            </a:r>
            <a:r>
              <a:rPr lang="fr-BE" dirty="0" smtClean="0"/>
              <a:t>, 	divorce des parents, changement d’école, etc.</a:t>
            </a:r>
            <a:endParaRPr lang="fr-BE" dirty="0"/>
          </a:p>
        </p:txBody>
      </p:sp>
      <p:sp>
        <p:nvSpPr>
          <p:cNvPr id="3" name="Espace réservé du numéro de diapositive 2"/>
          <p:cNvSpPr>
            <a:spLocks noGrp="1"/>
          </p:cNvSpPr>
          <p:nvPr>
            <p:ph type="sldNum" sz="quarter" idx="12"/>
          </p:nvPr>
        </p:nvSpPr>
        <p:spPr/>
        <p:txBody>
          <a:bodyPr/>
          <a:lstStyle/>
          <a:p>
            <a:fld id="{81B8DB02-B110-4BFF-8762-0DEAB8415354}" type="slidenum">
              <a:rPr lang="fr-BE" smtClean="0"/>
              <a:t>12</a:t>
            </a:fld>
            <a:endParaRPr lang="fr-BE"/>
          </a:p>
        </p:txBody>
      </p:sp>
      <p:sp>
        <p:nvSpPr>
          <p:cNvPr id="4" name="Titre 3"/>
          <p:cNvSpPr>
            <a:spLocks noGrp="1"/>
          </p:cNvSpPr>
          <p:nvPr>
            <p:ph type="title"/>
          </p:nvPr>
        </p:nvSpPr>
        <p:spPr/>
        <p:txBody>
          <a:bodyPr>
            <a:normAutofit fontScale="90000"/>
          </a:bodyPr>
          <a:lstStyle/>
          <a:p>
            <a:r>
              <a:rPr lang="fr-BE" dirty="0" smtClean="0">
                <a:solidFill>
                  <a:srgbClr val="FFFF00"/>
                </a:solidFill>
              </a:rPr>
              <a:t>6.1. Formuler une question d’existence </a:t>
            </a:r>
            <a:endParaRPr lang="fr-BE" dirty="0">
              <a:solidFill>
                <a:srgbClr val="FFFF00"/>
              </a:solidFill>
            </a:endParaRPr>
          </a:p>
        </p:txBody>
      </p:sp>
    </p:spTree>
    <p:extLst>
      <p:ext uri="{BB962C8B-B14F-4D97-AF65-F5344CB8AC3E}">
        <p14:creationId xmlns:p14="http://schemas.microsoft.com/office/powerpoint/2010/main" val="237951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67544" y="2675467"/>
            <a:ext cx="8424935" cy="3450696"/>
          </a:xfrm>
        </p:spPr>
        <p:txBody>
          <a:bodyPr/>
          <a:lstStyle/>
          <a:p>
            <a:r>
              <a:rPr lang="fr-BE" u="sng" dirty="0" smtClean="0"/>
              <a:t>Apporter des éléments culturels </a:t>
            </a:r>
            <a:r>
              <a:rPr lang="fr-BE" u="sng" dirty="0" smtClean="0"/>
              <a:t>afin d’</a:t>
            </a:r>
            <a:r>
              <a:rPr lang="fr-BE" u="sng" dirty="0" smtClean="0"/>
              <a:t>élargir </a:t>
            </a:r>
            <a:r>
              <a:rPr lang="fr-BE" u="sng" dirty="0" smtClean="0"/>
              <a:t>la réflexion</a:t>
            </a:r>
            <a:r>
              <a:rPr lang="fr-BE" dirty="0" smtClean="0"/>
              <a:t>: </a:t>
            </a:r>
          </a:p>
          <a:p>
            <a:pPr marL="0" indent="0">
              <a:buNone/>
            </a:pPr>
            <a:endParaRPr lang="fr-BE" dirty="0" smtClean="0"/>
          </a:p>
          <a:p>
            <a:pPr lvl="1"/>
            <a:r>
              <a:rPr lang="fr-BE" i="1" dirty="0" smtClean="0"/>
              <a:t>Linguistique</a:t>
            </a:r>
            <a:r>
              <a:rPr lang="fr-BE" dirty="0" smtClean="0"/>
              <a:t>: distinction </a:t>
            </a:r>
            <a:r>
              <a:rPr lang="fr-BE" dirty="0" smtClean="0"/>
              <a:t>entre langages factuel et symbolique</a:t>
            </a:r>
          </a:p>
          <a:p>
            <a:pPr lvl="1"/>
            <a:r>
              <a:rPr lang="fr-BE" i="1" dirty="0" smtClean="0"/>
              <a:t>Psychologie</a:t>
            </a:r>
            <a:r>
              <a:rPr lang="fr-BE" dirty="0" smtClean="0"/>
              <a:t>: complexe du homard (Fr. Dolto), résilience (définition + caractéristiques)</a:t>
            </a:r>
          </a:p>
          <a:p>
            <a:pPr lvl="1"/>
            <a:r>
              <a:rPr lang="fr-BE" i="1" dirty="0" smtClean="0"/>
              <a:t>Philosophie</a:t>
            </a:r>
            <a:r>
              <a:rPr lang="fr-BE" dirty="0" smtClean="0"/>
              <a:t>: Qu’est-ce que philosopher (sur la </a:t>
            </a:r>
            <a:r>
              <a:rPr lang="fr-BE" dirty="0" smtClean="0"/>
              <a:t>mort, sur </a:t>
            </a:r>
            <a:r>
              <a:rPr lang="fr-BE" dirty="0" smtClean="0"/>
              <a:t>la </a:t>
            </a:r>
            <a:r>
              <a:rPr lang="fr-BE" dirty="0" smtClean="0"/>
              <a:t>vie)?</a:t>
            </a:r>
            <a:endParaRPr lang="fr-BE" dirty="0" smtClean="0"/>
          </a:p>
          <a:p>
            <a:pPr lvl="1"/>
            <a:r>
              <a:rPr lang="fr-BE" i="1" dirty="0" smtClean="0"/>
              <a:t>Sciences des religions</a:t>
            </a:r>
            <a:r>
              <a:rPr lang="fr-BE" dirty="0" smtClean="0"/>
              <a:t>: étude sur les rites funéraires, distinction entre Halloween / Toussaint / Fête des Fidèles défunts, etc.</a:t>
            </a:r>
          </a:p>
          <a:p>
            <a:pPr marL="301943" lvl="1" indent="0">
              <a:buNone/>
            </a:pPr>
            <a:endParaRPr lang="fr-BE" dirty="0" smtClean="0"/>
          </a:p>
        </p:txBody>
      </p:sp>
      <p:sp>
        <p:nvSpPr>
          <p:cNvPr id="3" name="Espace réservé du numéro de diapositive 2"/>
          <p:cNvSpPr>
            <a:spLocks noGrp="1"/>
          </p:cNvSpPr>
          <p:nvPr>
            <p:ph type="sldNum" sz="quarter" idx="12"/>
          </p:nvPr>
        </p:nvSpPr>
        <p:spPr/>
        <p:txBody>
          <a:bodyPr/>
          <a:lstStyle/>
          <a:p>
            <a:fld id="{81B8DB02-B110-4BFF-8762-0DEAB8415354}" type="slidenum">
              <a:rPr lang="fr-BE" smtClean="0"/>
              <a:t>13</a:t>
            </a:fld>
            <a:endParaRPr lang="fr-BE"/>
          </a:p>
        </p:txBody>
      </p:sp>
      <p:sp>
        <p:nvSpPr>
          <p:cNvPr id="4" name="Titre 3"/>
          <p:cNvSpPr>
            <a:spLocks noGrp="1"/>
          </p:cNvSpPr>
          <p:nvPr>
            <p:ph type="title"/>
          </p:nvPr>
        </p:nvSpPr>
        <p:spPr/>
        <p:txBody>
          <a:bodyPr/>
          <a:lstStyle/>
          <a:p>
            <a:r>
              <a:rPr lang="fr-BE" dirty="0" smtClean="0">
                <a:solidFill>
                  <a:srgbClr val="FFFF00"/>
                </a:solidFill>
              </a:rPr>
              <a:t>6.2. Élargir à la culture</a:t>
            </a:r>
            <a:endParaRPr lang="fr-BE" dirty="0">
              <a:solidFill>
                <a:srgbClr val="FFFF00"/>
              </a:solidFill>
            </a:endParaRPr>
          </a:p>
        </p:txBody>
      </p:sp>
    </p:spTree>
    <p:extLst>
      <p:ext uri="{BB962C8B-B14F-4D97-AF65-F5344CB8AC3E}">
        <p14:creationId xmlns:p14="http://schemas.microsoft.com/office/powerpoint/2010/main" val="12082517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79512" y="2276872"/>
            <a:ext cx="8712967" cy="3849291"/>
          </a:xfrm>
        </p:spPr>
        <p:txBody>
          <a:bodyPr>
            <a:normAutofit fontScale="92500"/>
          </a:bodyPr>
          <a:lstStyle/>
          <a:p>
            <a:pPr marL="0" indent="0">
              <a:buNone/>
            </a:pPr>
            <a:r>
              <a:rPr lang="fr-BE" u="sng" dirty="0" smtClean="0"/>
              <a:t>Donner des ressources théologiques pour mieux comprendre comment le christianisme apporte des réponses sensées aux questions posées</a:t>
            </a:r>
            <a:r>
              <a:rPr lang="fr-BE" dirty="0" smtClean="0"/>
              <a:t>: </a:t>
            </a:r>
          </a:p>
          <a:p>
            <a:pPr marL="0" indent="0">
              <a:buNone/>
            </a:pPr>
            <a:endParaRPr lang="fr-BE" dirty="0" smtClean="0"/>
          </a:p>
          <a:p>
            <a:r>
              <a:rPr lang="fr-BE" dirty="0" smtClean="0"/>
              <a:t>Icône de la </a:t>
            </a:r>
            <a:r>
              <a:rPr lang="fr-BE" dirty="0" smtClean="0"/>
              <a:t>Résurrection: victoire de la vie sur la mort (être nouveau)</a:t>
            </a:r>
            <a:endParaRPr lang="fr-BE" dirty="0" smtClean="0"/>
          </a:p>
          <a:p>
            <a:r>
              <a:rPr lang="fr-BE" dirty="0" smtClean="0"/>
              <a:t>Fête de </a:t>
            </a:r>
            <a:r>
              <a:rPr lang="fr-BE" dirty="0" smtClean="0"/>
              <a:t>Pâques</a:t>
            </a:r>
            <a:endParaRPr lang="fr-BE" dirty="0" smtClean="0"/>
          </a:p>
          <a:p>
            <a:r>
              <a:rPr lang="fr-BE" dirty="0" smtClean="0"/>
              <a:t>Recherche de définitions autour de l’enfer, du paradis et du purgatoire</a:t>
            </a:r>
          </a:p>
          <a:p>
            <a:r>
              <a:rPr lang="fr-BE" dirty="0" smtClean="0"/>
              <a:t>Présentation </a:t>
            </a:r>
            <a:r>
              <a:rPr lang="fr-BE" dirty="0" smtClean="0"/>
              <a:t>du </a:t>
            </a:r>
            <a:r>
              <a:rPr lang="fr-BE" dirty="0" smtClean="0"/>
              <a:t>Dieu miséricordieux (capable de pardon): récit du bon larron, parabole du fils prodigue, etc. </a:t>
            </a:r>
            <a:endParaRPr lang="fr-BE" dirty="0"/>
          </a:p>
        </p:txBody>
      </p:sp>
      <p:sp>
        <p:nvSpPr>
          <p:cNvPr id="3" name="Espace réservé du numéro de diapositive 2"/>
          <p:cNvSpPr>
            <a:spLocks noGrp="1"/>
          </p:cNvSpPr>
          <p:nvPr>
            <p:ph type="sldNum" sz="quarter" idx="12"/>
          </p:nvPr>
        </p:nvSpPr>
        <p:spPr/>
        <p:txBody>
          <a:bodyPr/>
          <a:lstStyle/>
          <a:p>
            <a:fld id="{81B8DB02-B110-4BFF-8762-0DEAB8415354}" type="slidenum">
              <a:rPr lang="fr-BE" smtClean="0"/>
              <a:t>14</a:t>
            </a:fld>
            <a:endParaRPr lang="fr-BE"/>
          </a:p>
        </p:txBody>
      </p:sp>
      <p:sp>
        <p:nvSpPr>
          <p:cNvPr id="4" name="Titre 3"/>
          <p:cNvSpPr>
            <a:spLocks noGrp="1"/>
          </p:cNvSpPr>
          <p:nvPr>
            <p:ph type="title"/>
          </p:nvPr>
        </p:nvSpPr>
        <p:spPr>
          <a:xfrm>
            <a:off x="251520" y="338328"/>
            <a:ext cx="8435280" cy="1252728"/>
          </a:xfrm>
        </p:spPr>
        <p:txBody>
          <a:bodyPr>
            <a:normAutofit fontScale="90000"/>
          </a:bodyPr>
          <a:lstStyle/>
          <a:p>
            <a:r>
              <a:rPr lang="fr-BE" dirty="0" smtClean="0">
                <a:solidFill>
                  <a:srgbClr val="FFFF00"/>
                </a:solidFill>
              </a:rPr>
              <a:t>6.3. Comprendre le christianisme dans ses trois axes (croire, vivre, célébrer)</a:t>
            </a:r>
            <a:endParaRPr lang="fr-BE" dirty="0">
              <a:solidFill>
                <a:srgbClr val="FFFF00"/>
              </a:solidFill>
            </a:endParaRPr>
          </a:p>
        </p:txBody>
      </p:sp>
    </p:spTree>
    <p:extLst>
      <p:ext uri="{BB962C8B-B14F-4D97-AF65-F5344CB8AC3E}">
        <p14:creationId xmlns:p14="http://schemas.microsoft.com/office/powerpoint/2010/main" val="42625366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611561" y="2675467"/>
            <a:ext cx="7668840" cy="3450696"/>
          </a:xfrm>
        </p:spPr>
        <p:txBody>
          <a:bodyPr/>
          <a:lstStyle/>
          <a:p>
            <a:r>
              <a:rPr lang="fr-BE" u="sng" dirty="0" smtClean="0"/>
              <a:t>Phase de confrontation</a:t>
            </a:r>
            <a:r>
              <a:rPr lang="fr-BE" dirty="0" smtClean="0"/>
              <a:t>: </a:t>
            </a:r>
          </a:p>
          <a:p>
            <a:pPr lvl="1"/>
            <a:r>
              <a:rPr lang="fr-BE" dirty="0"/>
              <a:t>Tableau comparatif (= </a:t>
            </a:r>
            <a:r>
              <a:rPr lang="fr-BE" dirty="0" smtClean="0"/>
              <a:t>« ce </a:t>
            </a:r>
            <a:r>
              <a:rPr lang="fr-BE" dirty="0"/>
              <a:t>que je retiens de la </a:t>
            </a:r>
            <a:r>
              <a:rPr lang="fr-BE" dirty="0" smtClean="0"/>
              <a:t>séquence »)</a:t>
            </a:r>
            <a:endParaRPr lang="fr-BE" dirty="0"/>
          </a:p>
          <a:p>
            <a:pPr lvl="1"/>
            <a:r>
              <a:rPr lang="fr-BE" dirty="0"/>
              <a:t>Débats</a:t>
            </a:r>
          </a:p>
          <a:p>
            <a:pPr marL="0" indent="0">
              <a:buNone/>
            </a:pPr>
            <a:endParaRPr lang="fr-BE" dirty="0" smtClean="0"/>
          </a:p>
          <a:p>
            <a:r>
              <a:rPr lang="fr-BE" u="sng" dirty="0" smtClean="0"/>
              <a:t>Synthétiser, présenter</a:t>
            </a:r>
            <a:r>
              <a:rPr lang="fr-BE" dirty="0" smtClean="0"/>
              <a:t>: </a:t>
            </a:r>
          </a:p>
          <a:p>
            <a:pPr lvl="1"/>
            <a:r>
              <a:rPr lang="fr-BE" dirty="0" smtClean="0"/>
              <a:t>Rédiger </a:t>
            </a:r>
            <a:r>
              <a:rPr lang="fr-BE" dirty="0" smtClean="0"/>
              <a:t>une synthèse </a:t>
            </a:r>
            <a:r>
              <a:rPr lang="fr-BE" dirty="0" smtClean="0"/>
              <a:t>orale ou écrite</a:t>
            </a:r>
            <a:r>
              <a:rPr lang="fr-BE" dirty="0" smtClean="0"/>
              <a:t>, présenter un travail, </a:t>
            </a:r>
            <a:r>
              <a:rPr lang="fr-BE" dirty="0" smtClean="0"/>
              <a:t>montrer sa capacité</a:t>
            </a:r>
            <a:r>
              <a:rPr lang="fr-BE" dirty="0" smtClean="0"/>
              <a:t> réflexion à propos de la </a:t>
            </a:r>
            <a:r>
              <a:rPr lang="fr-BE" smtClean="0"/>
              <a:t>thématique travaillée, </a:t>
            </a:r>
            <a:r>
              <a:rPr lang="fr-BE" dirty="0" smtClean="0"/>
              <a:t>etc.</a:t>
            </a:r>
          </a:p>
          <a:p>
            <a:pPr lvl="1"/>
            <a:endParaRPr lang="fr-BE" dirty="0"/>
          </a:p>
        </p:txBody>
      </p:sp>
      <p:sp>
        <p:nvSpPr>
          <p:cNvPr id="3" name="Espace réservé du numéro de diapositive 2"/>
          <p:cNvSpPr>
            <a:spLocks noGrp="1"/>
          </p:cNvSpPr>
          <p:nvPr>
            <p:ph type="sldNum" sz="quarter" idx="12"/>
          </p:nvPr>
        </p:nvSpPr>
        <p:spPr/>
        <p:txBody>
          <a:bodyPr/>
          <a:lstStyle/>
          <a:p>
            <a:fld id="{81B8DB02-B110-4BFF-8762-0DEAB8415354}" type="slidenum">
              <a:rPr lang="fr-BE" smtClean="0"/>
              <a:t>15</a:t>
            </a:fld>
            <a:endParaRPr lang="fr-BE"/>
          </a:p>
        </p:txBody>
      </p:sp>
      <p:sp>
        <p:nvSpPr>
          <p:cNvPr id="4" name="Titre 3"/>
          <p:cNvSpPr>
            <a:spLocks noGrp="1"/>
          </p:cNvSpPr>
          <p:nvPr>
            <p:ph type="title"/>
          </p:nvPr>
        </p:nvSpPr>
        <p:spPr>
          <a:xfrm>
            <a:off x="107504" y="338328"/>
            <a:ext cx="8928992" cy="1252728"/>
          </a:xfrm>
        </p:spPr>
        <p:txBody>
          <a:bodyPr>
            <a:noAutofit/>
          </a:bodyPr>
          <a:lstStyle/>
          <a:p>
            <a:r>
              <a:rPr lang="fr-BE" sz="3400" dirty="0" smtClean="0">
                <a:solidFill>
                  <a:srgbClr val="FFFF00"/>
                </a:solidFill>
              </a:rPr>
              <a:t>6.4. Organiser une synthèse porteuse de sens</a:t>
            </a:r>
            <a:br>
              <a:rPr lang="fr-BE" sz="3400" dirty="0" smtClean="0">
                <a:solidFill>
                  <a:srgbClr val="FFFF00"/>
                </a:solidFill>
              </a:rPr>
            </a:br>
            <a:r>
              <a:rPr lang="fr-BE" sz="3400" dirty="0" smtClean="0">
                <a:solidFill>
                  <a:srgbClr val="FFFF00"/>
                </a:solidFill>
              </a:rPr>
              <a:t>6.5. Communiquer </a:t>
            </a:r>
            <a:endParaRPr lang="fr-BE" sz="3400" dirty="0">
              <a:solidFill>
                <a:srgbClr val="FFFF00"/>
              </a:solidFill>
            </a:endParaRPr>
          </a:p>
        </p:txBody>
      </p:sp>
    </p:spTree>
    <p:extLst>
      <p:ext uri="{BB962C8B-B14F-4D97-AF65-F5344CB8AC3E}">
        <p14:creationId xmlns:p14="http://schemas.microsoft.com/office/powerpoint/2010/main" val="5147121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r>
              <a:rPr lang="fr-BE" dirty="0">
                <a:solidFill>
                  <a:srgbClr val="FFFF00"/>
                </a:solidFill>
              </a:rPr>
              <a:t>P</a:t>
            </a:r>
            <a:r>
              <a:rPr lang="fr-BE" dirty="0" smtClean="0">
                <a:solidFill>
                  <a:srgbClr val="FFFF00"/>
                </a:solidFill>
              </a:rPr>
              <a:t>résentations</a:t>
            </a:r>
            <a:endParaRPr lang="fr-BE" dirty="0">
              <a:solidFill>
                <a:srgbClr val="FFFF00"/>
              </a:solidFill>
            </a:endParaRPr>
          </a:p>
        </p:txBody>
      </p:sp>
      <p:sp>
        <p:nvSpPr>
          <p:cNvPr id="4" name="Espace réservé du contenu 3"/>
          <p:cNvSpPr>
            <a:spLocks noGrp="1"/>
          </p:cNvSpPr>
          <p:nvPr>
            <p:ph idx="1"/>
          </p:nvPr>
        </p:nvSpPr>
        <p:spPr>
          <a:xfrm>
            <a:off x="233518" y="1916832"/>
            <a:ext cx="8676964" cy="3921299"/>
          </a:xfrm>
        </p:spPr>
        <p:txBody>
          <a:bodyPr>
            <a:normAutofit fontScale="85000" lnSpcReduction="20000"/>
          </a:bodyPr>
          <a:lstStyle/>
          <a:p>
            <a:r>
              <a:rPr lang="fr-BE" sz="2800" i="1" u="sng" dirty="0" smtClean="0">
                <a:solidFill>
                  <a:srgbClr val="002060"/>
                </a:solidFill>
              </a:rPr>
              <a:t>D’où je viens?</a:t>
            </a:r>
          </a:p>
          <a:p>
            <a:pPr marL="0" indent="0">
              <a:buNone/>
            </a:pPr>
            <a:endParaRPr lang="fr-BE" sz="2800" dirty="0">
              <a:solidFill>
                <a:srgbClr val="002060"/>
              </a:solidFill>
            </a:endParaRPr>
          </a:p>
          <a:p>
            <a:pPr>
              <a:buFontTx/>
              <a:buChar char="-"/>
            </a:pPr>
            <a:r>
              <a:rPr lang="fr-BE" sz="2800" u="sng" dirty="0" smtClean="0">
                <a:solidFill>
                  <a:srgbClr val="002060"/>
                </a:solidFill>
              </a:rPr>
              <a:t>De Belgique</a:t>
            </a:r>
            <a:r>
              <a:rPr lang="fr-BE" sz="2800" dirty="0" smtClean="0">
                <a:solidFill>
                  <a:srgbClr val="002060"/>
                </a:solidFill>
              </a:rPr>
              <a:t>: Professeur de latin, français et religion (catholique) dans une école catholique secondaire de Bruxelles (jeunes de 12 à 18 ans)</a:t>
            </a:r>
          </a:p>
          <a:p>
            <a:pPr marL="0" indent="0">
              <a:buNone/>
            </a:pPr>
            <a:r>
              <a:rPr lang="fr-BE" sz="2800" dirty="0" smtClean="0">
                <a:solidFill>
                  <a:srgbClr val="002060"/>
                </a:solidFill>
              </a:rPr>
              <a:t>    + doctorat à l’</a:t>
            </a:r>
            <a:r>
              <a:rPr lang="fr-BE" sz="2800" dirty="0" err="1" smtClean="0">
                <a:solidFill>
                  <a:srgbClr val="002060"/>
                </a:solidFill>
              </a:rPr>
              <a:t>UCLouvain</a:t>
            </a:r>
            <a:r>
              <a:rPr lang="fr-BE" sz="2800" dirty="0" smtClean="0">
                <a:solidFill>
                  <a:srgbClr val="002060"/>
                </a:solidFill>
              </a:rPr>
              <a:t> sur la pastorale scolaire (~ aumônerie)</a:t>
            </a:r>
          </a:p>
          <a:p>
            <a:pPr marL="0" indent="0">
              <a:buNone/>
            </a:pPr>
            <a:r>
              <a:rPr lang="fr-BE" sz="2800" dirty="0">
                <a:solidFill>
                  <a:srgbClr val="002060"/>
                </a:solidFill>
              </a:rPr>
              <a:t> </a:t>
            </a:r>
            <a:r>
              <a:rPr lang="fr-BE" sz="2800" dirty="0" smtClean="0">
                <a:solidFill>
                  <a:srgbClr val="002060"/>
                </a:solidFill>
              </a:rPr>
              <a:t>   (Prof. Henri </a:t>
            </a:r>
            <a:r>
              <a:rPr lang="fr-BE" sz="2800" dirty="0" err="1" smtClean="0">
                <a:solidFill>
                  <a:srgbClr val="002060"/>
                </a:solidFill>
              </a:rPr>
              <a:t>Derroitte</a:t>
            </a:r>
            <a:r>
              <a:rPr lang="fr-BE" sz="2800" dirty="0" smtClean="0">
                <a:solidFill>
                  <a:srgbClr val="002060"/>
                </a:solidFill>
              </a:rPr>
              <a:t>)</a:t>
            </a:r>
          </a:p>
          <a:p>
            <a:pPr marL="0" indent="0">
              <a:buNone/>
            </a:pPr>
            <a:endParaRPr lang="fr-BE" sz="2800" dirty="0" smtClean="0">
              <a:solidFill>
                <a:srgbClr val="002060"/>
              </a:solidFill>
            </a:endParaRPr>
          </a:p>
          <a:p>
            <a:pPr>
              <a:buFontTx/>
              <a:buChar char="-"/>
            </a:pPr>
            <a:r>
              <a:rPr lang="fr-BE" sz="2800" u="sng" dirty="0" smtClean="0">
                <a:solidFill>
                  <a:srgbClr val="002060"/>
                </a:solidFill>
              </a:rPr>
              <a:t>À Fribourg</a:t>
            </a:r>
            <a:r>
              <a:rPr lang="fr-BE" sz="2800" dirty="0" smtClean="0">
                <a:solidFill>
                  <a:srgbClr val="002060"/>
                </a:solidFill>
              </a:rPr>
              <a:t>: Post-doctorat sur l’éducation religieuse en Europe (Prof. François-Xavier </a:t>
            </a:r>
            <a:r>
              <a:rPr lang="fr-BE" sz="2800" dirty="0" err="1" smtClean="0">
                <a:solidFill>
                  <a:srgbClr val="002060"/>
                </a:solidFill>
              </a:rPr>
              <a:t>Amherdt</a:t>
            </a:r>
            <a:r>
              <a:rPr lang="fr-BE" sz="2800" dirty="0" smtClean="0">
                <a:solidFill>
                  <a:srgbClr val="002060"/>
                </a:solidFill>
              </a:rPr>
              <a:t>). En particulier, étude des symboles dans le dialogue interconvictionnel et interreligieux</a:t>
            </a:r>
          </a:p>
          <a:p>
            <a:pPr marL="0" indent="0">
              <a:buNone/>
            </a:pPr>
            <a:endParaRPr lang="fr-BE" sz="2800" dirty="0" smtClean="0">
              <a:solidFill>
                <a:srgbClr val="002060"/>
              </a:solidFill>
            </a:endParaRPr>
          </a:p>
        </p:txBody>
      </p:sp>
      <p:sp>
        <p:nvSpPr>
          <p:cNvPr id="5" name="Espace réservé du numéro de diapositive 4"/>
          <p:cNvSpPr>
            <a:spLocks noGrp="1"/>
          </p:cNvSpPr>
          <p:nvPr>
            <p:ph type="sldNum" sz="quarter" idx="12"/>
          </p:nvPr>
        </p:nvSpPr>
        <p:spPr/>
        <p:txBody>
          <a:bodyPr/>
          <a:lstStyle/>
          <a:p>
            <a:fld id="{81B8DB02-B110-4BFF-8762-0DEAB8415354}" type="slidenum">
              <a:rPr lang="fr-BE" smtClean="0"/>
              <a:t>2</a:t>
            </a:fld>
            <a:endParaRPr lang="fr-BE"/>
          </a:p>
        </p:txBody>
      </p:sp>
    </p:spTree>
    <p:extLst>
      <p:ext uri="{BB962C8B-B14F-4D97-AF65-F5344CB8AC3E}">
        <p14:creationId xmlns:p14="http://schemas.microsoft.com/office/powerpoint/2010/main" val="22022407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07504" y="2276872"/>
            <a:ext cx="8928992" cy="3888432"/>
          </a:xfrm>
        </p:spPr>
        <p:txBody>
          <a:bodyPr>
            <a:normAutofit fontScale="85000" lnSpcReduction="10000"/>
          </a:bodyPr>
          <a:lstStyle/>
          <a:p>
            <a:r>
              <a:rPr lang="fr-BE" u="sng" dirty="0" smtClean="0"/>
              <a:t>Rem</a:t>
            </a:r>
            <a:r>
              <a:rPr lang="fr-BE" u="sng" dirty="0" smtClean="0"/>
              <a:t>.</a:t>
            </a:r>
            <a:r>
              <a:rPr lang="fr-BE" dirty="0" smtClean="0"/>
              <a:t> : </a:t>
            </a:r>
            <a:r>
              <a:rPr lang="fr-BE" dirty="0" smtClean="0"/>
              <a:t>Contextes différents (malgré la langue employée) entre Fribourg et la Belgique francophone: pas de volonté de comparer les programmes de ces cours de religion </a:t>
            </a:r>
            <a:r>
              <a:rPr lang="fr-BE" dirty="0" smtClean="0"/>
              <a:t>de manière approfondie (aujourd’hui</a:t>
            </a:r>
            <a:r>
              <a:rPr lang="fr-BE" dirty="0" smtClean="0"/>
              <a:t>, en tout cas)</a:t>
            </a:r>
          </a:p>
          <a:p>
            <a:pPr marL="0" indent="0">
              <a:buNone/>
            </a:pPr>
            <a:endParaRPr lang="fr-BE" dirty="0" smtClean="0"/>
          </a:p>
          <a:p>
            <a:r>
              <a:rPr lang="fr-BE" u="sng" dirty="0" smtClean="0"/>
              <a:t>Demande qui m’a été faite </a:t>
            </a:r>
            <a:r>
              <a:rPr lang="fr-BE" dirty="0" smtClean="0"/>
              <a:t>:  présenter un autre éclairage, une autre manière de procéder (avec ses forces et ses faiblesses) dans un contexte différent, mais proche (il s’agit quand même d’un cours de religion </a:t>
            </a:r>
            <a:r>
              <a:rPr lang="fr-BE" dirty="0" smtClean="0"/>
              <a:t>catholique confessionnel)</a:t>
            </a:r>
            <a:endParaRPr lang="fr-BE" dirty="0" smtClean="0"/>
          </a:p>
          <a:p>
            <a:pPr marL="0" indent="0">
              <a:buNone/>
            </a:pPr>
            <a:endParaRPr lang="fr-BE" dirty="0" smtClean="0"/>
          </a:p>
          <a:p>
            <a:r>
              <a:rPr lang="fr-BE" u="sng" dirty="0" smtClean="0"/>
              <a:t>But</a:t>
            </a:r>
            <a:r>
              <a:rPr lang="fr-BE" dirty="0" smtClean="0"/>
              <a:t>: Vous permettre de réfléchir sur vos séquences à partir de cet apport</a:t>
            </a:r>
            <a:endParaRPr lang="fr-BE" dirty="0"/>
          </a:p>
          <a:p>
            <a:pPr marL="0" indent="0">
              <a:buNone/>
            </a:pPr>
            <a:endParaRPr lang="fr-BE" dirty="0"/>
          </a:p>
          <a:p>
            <a:pPr marL="0" indent="0">
              <a:buNone/>
            </a:pPr>
            <a:r>
              <a:rPr lang="fr-BE" dirty="0" smtClean="0"/>
              <a:t>Pour ce faire, je vous partagerai quelques ressources pratiques à l’aide d’un parcours que j’utilise avec mes élèves. </a:t>
            </a:r>
          </a:p>
        </p:txBody>
      </p:sp>
      <p:sp>
        <p:nvSpPr>
          <p:cNvPr id="3" name="Titre 2"/>
          <p:cNvSpPr>
            <a:spLocks noGrp="1"/>
          </p:cNvSpPr>
          <p:nvPr>
            <p:ph type="title"/>
          </p:nvPr>
        </p:nvSpPr>
        <p:spPr/>
        <p:txBody>
          <a:bodyPr>
            <a:normAutofit/>
          </a:bodyPr>
          <a:lstStyle/>
          <a:p>
            <a:r>
              <a:rPr lang="fr-BE" dirty="0" smtClean="0">
                <a:solidFill>
                  <a:srgbClr val="FFFF00"/>
                </a:solidFill>
              </a:rPr>
              <a:t>1. Objectifs</a:t>
            </a:r>
            <a:endParaRPr lang="fr-BE" dirty="0">
              <a:solidFill>
                <a:srgbClr val="FFFF00"/>
              </a:solidFill>
            </a:endParaRPr>
          </a:p>
        </p:txBody>
      </p:sp>
      <p:sp>
        <p:nvSpPr>
          <p:cNvPr id="4" name="Espace réservé du numéro de diapositive 3"/>
          <p:cNvSpPr>
            <a:spLocks noGrp="1"/>
          </p:cNvSpPr>
          <p:nvPr>
            <p:ph type="sldNum" sz="quarter" idx="12"/>
          </p:nvPr>
        </p:nvSpPr>
        <p:spPr/>
        <p:txBody>
          <a:bodyPr/>
          <a:lstStyle/>
          <a:p>
            <a:fld id="{81B8DB02-B110-4BFF-8762-0DEAB8415354}" type="slidenum">
              <a:rPr lang="fr-BE" smtClean="0"/>
              <a:t>3</a:t>
            </a:fld>
            <a:endParaRPr lang="fr-BE"/>
          </a:p>
        </p:txBody>
      </p:sp>
    </p:spTree>
    <p:extLst>
      <p:ext uri="{BB962C8B-B14F-4D97-AF65-F5344CB8AC3E}">
        <p14:creationId xmlns:p14="http://schemas.microsoft.com/office/powerpoint/2010/main" val="24543028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15516" y="1988840"/>
            <a:ext cx="8712967" cy="4320480"/>
          </a:xfrm>
        </p:spPr>
        <p:txBody>
          <a:bodyPr>
            <a:normAutofit fontScale="85000" lnSpcReduction="20000"/>
          </a:bodyPr>
          <a:lstStyle/>
          <a:p>
            <a:pPr marL="0" indent="0">
              <a:buNone/>
            </a:pPr>
            <a:r>
              <a:rPr lang="fr-BE" u="sng" dirty="0" smtClean="0"/>
              <a:t>Cours de religion en Belgique francophone: </a:t>
            </a:r>
          </a:p>
          <a:p>
            <a:pPr marL="0" indent="0">
              <a:buNone/>
            </a:pPr>
            <a:endParaRPr lang="fr-BE" dirty="0" smtClean="0"/>
          </a:p>
          <a:p>
            <a:pPr marL="0" lvl="1" indent="0">
              <a:buNone/>
            </a:pPr>
            <a:r>
              <a:rPr lang="fr-BE" dirty="0" smtClean="0">
                <a:sym typeface="Wingdings" panose="05000000000000000000" pitchFamily="2" charset="2"/>
              </a:rPr>
              <a:t> Dans les écoles catholiques </a:t>
            </a:r>
            <a:r>
              <a:rPr lang="fr-BE" dirty="0" smtClean="0"/>
              <a:t>(</a:t>
            </a:r>
            <a:r>
              <a:rPr lang="fr-BE" dirty="0"/>
              <a:t>environ 50% des élèves du secondaire: 12-18 ans</a:t>
            </a:r>
            <a:r>
              <a:rPr lang="fr-BE" dirty="0" smtClean="0"/>
              <a:t>): </a:t>
            </a:r>
          </a:p>
          <a:p>
            <a:pPr marL="0" lvl="1" indent="0">
              <a:buNone/>
            </a:pPr>
            <a:endParaRPr lang="fr-BE" sz="400" dirty="0" smtClean="0"/>
          </a:p>
          <a:p>
            <a:pPr lvl="1"/>
            <a:r>
              <a:rPr lang="fr-BE" dirty="0"/>
              <a:t>2h de cours de religion catholique par semaine</a:t>
            </a:r>
          </a:p>
          <a:p>
            <a:pPr lvl="1"/>
            <a:r>
              <a:rPr lang="fr-BE" dirty="0"/>
              <a:t>L’éducation à la </a:t>
            </a:r>
            <a:r>
              <a:rPr lang="fr-BE" dirty="0" smtClean="0"/>
              <a:t>philosophie et la citoyenneté </a:t>
            </a:r>
            <a:r>
              <a:rPr lang="fr-BE" dirty="0"/>
              <a:t>étant </a:t>
            </a:r>
            <a:r>
              <a:rPr lang="fr-BE" dirty="0" smtClean="0"/>
              <a:t>prise </a:t>
            </a:r>
            <a:r>
              <a:rPr lang="fr-BE" dirty="0"/>
              <a:t>en charge par </a:t>
            </a:r>
            <a:r>
              <a:rPr lang="fr-BE" dirty="0" smtClean="0"/>
              <a:t>tout </a:t>
            </a:r>
            <a:r>
              <a:rPr lang="fr-BE" dirty="0"/>
              <a:t>le corps </a:t>
            </a:r>
            <a:r>
              <a:rPr lang="fr-BE" dirty="0" smtClean="0"/>
              <a:t>enseignant (EPC)</a:t>
            </a:r>
          </a:p>
          <a:p>
            <a:pPr lvl="1"/>
            <a:r>
              <a:rPr lang="fr-BE" dirty="0" smtClean="0">
                <a:sym typeface="Wingdings" panose="05000000000000000000" pitchFamily="2" charset="2"/>
              </a:rPr>
              <a:t> Grande diversité culturelle et religieuse</a:t>
            </a:r>
            <a:endParaRPr lang="fr-BE" dirty="0" smtClean="0"/>
          </a:p>
          <a:p>
            <a:pPr marL="301943" lvl="1" indent="0">
              <a:buNone/>
            </a:pPr>
            <a:endParaRPr lang="fr-BE" dirty="0" smtClean="0"/>
          </a:p>
          <a:p>
            <a:pPr marL="0" lvl="1" indent="0">
              <a:buNone/>
            </a:pPr>
            <a:r>
              <a:rPr lang="fr-BE" dirty="0" smtClean="0">
                <a:sym typeface="Wingdings" panose="05000000000000000000" pitchFamily="2" charset="2"/>
              </a:rPr>
              <a:t> Dans les autres écoles : </a:t>
            </a:r>
            <a:endParaRPr lang="fr-BE" dirty="0" smtClean="0"/>
          </a:p>
          <a:p>
            <a:pPr lvl="1"/>
            <a:endParaRPr lang="fr-BE" sz="400" dirty="0"/>
          </a:p>
          <a:p>
            <a:pPr lvl="1"/>
            <a:r>
              <a:rPr lang="fr-BE" dirty="0" smtClean="0"/>
              <a:t> 1h de cours d’une des « religions » reconnues (au choix entre la religion catholique, protestante, orthodoxe, islamique, </a:t>
            </a:r>
            <a:r>
              <a:rPr lang="fr-BE" dirty="0" smtClean="0"/>
              <a:t>juive, ou cours de morale </a:t>
            </a:r>
            <a:r>
              <a:rPr lang="fr-BE" dirty="0" smtClean="0"/>
              <a:t>non confessionnelle)</a:t>
            </a:r>
          </a:p>
          <a:p>
            <a:pPr marL="301943" lvl="1" indent="0">
              <a:buNone/>
            </a:pPr>
            <a:r>
              <a:rPr lang="fr-BE" dirty="0" smtClean="0"/>
              <a:t>    + 1h de cours de « philosophie et citoyenneté » (CPC). </a:t>
            </a:r>
          </a:p>
          <a:p>
            <a:pPr marL="301943" lvl="1" indent="0">
              <a:buNone/>
            </a:pPr>
            <a:r>
              <a:rPr lang="fr-BE" dirty="0" smtClean="0"/>
              <a:t>Possibilité </a:t>
            </a:r>
            <a:r>
              <a:rPr lang="fr-BE" dirty="0" smtClean="0"/>
              <a:t>même de </a:t>
            </a:r>
            <a:r>
              <a:rPr lang="fr-BE" dirty="0" smtClean="0"/>
              <a:t>suivre 2h de « philosophie et citoyenneté » (en remplacement d’une des heures du cours de religion)</a:t>
            </a:r>
          </a:p>
        </p:txBody>
      </p:sp>
      <p:sp>
        <p:nvSpPr>
          <p:cNvPr id="3" name="Espace réservé du numéro de diapositive 2"/>
          <p:cNvSpPr>
            <a:spLocks noGrp="1"/>
          </p:cNvSpPr>
          <p:nvPr>
            <p:ph type="sldNum" sz="quarter" idx="12"/>
          </p:nvPr>
        </p:nvSpPr>
        <p:spPr/>
        <p:txBody>
          <a:bodyPr/>
          <a:lstStyle/>
          <a:p>
            <a:fld id="{81B8DB02-B110-4BFF-8762-0DEAB8415354}" type="slidenum">
              <a:rPr lang="fr-BE" smtClean="0"/>
              <a:t>4</a:t>
            </a:fld>
            <a:endParaRPr lang="fr-BE"/>
          </a:p>
        </p:txBody>
      </p:sp>
      <p:sp>
        <p:nvSpPr>
          <p:cNvPr id="4" name="Titre 3"/>
          <p:cNvSpPr>
            <a:spLocks noGrp="1"/>
          </p:cNvSpPr>
          <p:nvPr>
            <p:ph type="title"/>
          </p:nvPr>
        </p:nvSpPr>
        <p:spPr/>
        <p:txBody>
          <a:bodyPr/>
          <a:lstStyle/>
          <a:p>
            <a:r>
              <a:rPr lang="fr-BE" dirty="0" smtClean="0">
                <a:solidFill>
                  <a:srgbClr val="FFFF00"/>
                </a:solidFill>
              </a:rPr>
              <a:t>2. Présentation du contexte</a:t>
            </a:r>
            <a:endParaRPr lang="fr-BE" dirty="0">
              <a:solidFill>
                <a:srgbClr val="FFFF00"/>
              </a:solidFill>
            </a:endParaRPr>
          </a:p>
        </p:txBody>
      </p:sp>
    </p:spTree>
    <p:extLst>
      <p:ext uri="{BB962C8B-B14F-4D97-AF65-F5344CB8AC3E}">
        <p14:creationId xmlns:p14="http://schemas.microsoft.com/office/powerpoint/2010/main" val="10932301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1"/>
            <p:extLst>
              <p:ext uri="{D42A27DB-BD31-4B8C-83A1-F6EECF244321}">
                <p14:modId xmlns:p14="http://schemas.microsoft.com/office/powerpoint/2010/main" val="3180139900"/>
              </p:ext>
            </p:extLst>
          </p:nvPr>
        </p:nvGraphicFramePr>
        <p:xfrm>
          <a:off x="251520" y="1988840"/>
          <a:ext cx="8640960" cy="4343577"/>
        </p:xfrm>
        <a:graphic>
          <a:graphicData uri="http://schemas.openxmlformats.org/drawingml/2006/table">
            <a:tbl>
              <a:tblPr firstRow="1" bandRow="1">
                <a:tableStyleId>{5C22544A-7EE6-4342-B048-85BDC9FD1C3A}</a:tableStyleId>
              </a:tblPr>
              <a:tblGrid>
                <a:gridCol w="1656183"/>
                <a:gridCol w="2845830"/>
                <a:gridCol w="4138947"/>
              </a:tblGrid>
              <a:tr h="677550">
                <a:tc>
                  <a:txBody>
                    <a:bodyPr/>
                    <a:lstStyle/>
                    <a:p>
                      <a:endParaRPr lang="fr-BE"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dirty="0" smtClean="0"/>
                        <a:t>Canton</a:t>
                      </a:r>
                      <a:r>
                        <a:rPr lang="fr-BE" baseline="0" dirty="0" smtClean="0"/>
                        <a:t> de Fribourg</a:t>
                      </a:r>
                    </a:p>
                    <a:p>
                      <a:endParaRPr lang="fr-BE"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dirty="0" smtClean="0"/>
                        <a:t>Belgique francophone</a:t>
                      </a:r>
                    </a:p>
                  </a:txBody>
                  <a:tcPr/>
                </a:tc>
              </a:tr>
              <a:tr h="743177">
                <a:tc>
                  <a:txBody>
                    <a:bodyPr/>
                    <a:lstStyle/>
                    <a:p>
                      <a:r>
                        <a:rPr lang="fr-BE" i="1" dirty="0" smtClean="0"/>
                        <a:t>Style</a:t>
                      </a:r>
                      <a:r>
                        <a:rPr lang="fr-BE" i="1" baseline="0" dirty="0" smtClean="0"/>
                        <a:t> général</a:t>
                      </a:r>
                      <a:endParaRPr lang="fr-BE" i="1" dirty="0"/>
                    </a:p>
                  </a:txBody>
                  <a:tcPr/>
                </a:tc>
                <a:tc>
                  <a:txBody>
                    <a:bodyPr/>
                    <a:lstStyle/>
                    <a:p>
                      <a:r>
                        <a:rPr lang="fr-BE" dirty="0" err="1" smtClean="0"/>
                        <a:t>Monoreligieux</a:t>
                      </a:r>
                      <a:endParaRPr lang="fr-BE" dirty="0" smtClean="0"/>
                    </a:p>
                    <a:p>
                      <a:r>
                        <a:rPr lang="fr-BE" dirty="0" smtClean="0"/>
                        <a:t>Proche de la catéchèse</a:t>
                      </a:r>
                      <a:endParaRPr lang="fr-BE" dirty="0"/>
                    </a:p>
                  </a:txBody>
                  <a:tcPr/>
                </a:tc>
                <a:tc>
                  <a:txBody>
                    <a:bodyPr/>
                    <a:lstStyle/>
                    <a:p>
                      <a:r>
                        <a:rPr lang="fr-BE" dirty="0" smtClean="0"/>
                        <a:t>- Plutôt interconvictionnel</a:t>
                      </a:r>
                    </a:p>
                    <a:p>
                      <a:r>
                        <a:rPr lang="fr-BE" dirty="0" smtClean="0"/>
                        <a:t>- Question du sens</a:t>
                      </a:r>
                      <a:endParaRPr lang="fr-BE" dirty="0"/>
                    </a:p>
                  </a:txBody>
                  <a:tcPr/>
                </a:tc>
              </a:tr>
              <a:tr h="967929">
                <a:tc>
                  <a:txBody>
                    <a:bodyPr/>
                    <a:lstStyle/>
                    <a:p>
                      <a:r>
                        <a:rPr lang="fr-BE" i="1" dirty="0" smtClean="0"/>
                        <a:t>Épistémologie</a:t>
                      </a:r>
                      <a:endParaRPr lang="fr-BE" i="1" dirty="0"/>
                    </a:p>
                  </a:txBody>
                  <a:tcPr/>
                </a:tc>
                <a:tc>
                  <a:txBody>
                    <a:bodyPr/>
                    <a:lstStyle/>
                    <a:p>
                      <a:r>
                        <a:rPr lang="fr-BE" dirty="0" smtClean="0"/>
                        <a:t>Théologie</a:t>
                      </a:r>
                      <a:endParaRPr lang="fr-BE" dirty="0"/>
                    </a:p>
                  </a:txBody>
                  <a:tcPr/>
                </a:tc>
                <a:tc>
                  <a:txBody>
                    <a:bodyPr/>
                    <a:lstStyle/>
                    <a:p>
                      <a:r>
                        <a:rPr lang="fr-BE" dirty="0" smtClean="0"/>
                        <a:t>- Théologie + </a:t>
                      </a:r>
                      <a:r>
                        <a:rPr lang="fr-BE" dirty="0" smtClean="0"/>
                        <a:t>sciences </a:t>
                      </a:r>
                      <a:r>
                        <a:rPr lang="fr-BE" dirty="0" smtClean="0"/>
                        <a:t>humaines (anthropologie, philosophie, psychologie, etc.)</a:t>
                      </a:r>
                      <a:endParaRPr lang="fr-BE" dirty="0"/>
                    </a:p>
                  </a:txBody>
                  <a:tcPr/>
                </a:tc>
              </a:tr>
              <a:tr h="1211744">
                <a:tc>
                  <a:txBody>
                    <a:bodyPr/>
                    <a:lstStyle/>
                    <a:p>
                      <a:r>
                        <a:rPr lang="fr-BE" i="1" dirty="0" smtClean="0"/>
                        <a:t>Rapport aux autres religions</a:t>
                      </a:r>
                      <a:endParaRPr lang="fr-BE" i="1" dirty="0"/>
                    </a:p>
                  </a:txBody>
                  <a:tcPr/>
                </a:tc>
                <a:tc>
                  <a:txBody>
                    <a:bodyPr/>
                    <a:lstStyle/>
                    <a:p>
                      <a:r>
                        <a:rPr lang="fr-BE" dirty="0" smtClean="0"/>
                        <a:t>P</a:t>
                      </a:r>
                      <a:r>
                        <a:rPr lang="fr-BE" baseline="0" dirty="0" smtClean="0"/>
                        <a:t>lutôt mono-confessionnel</a:t>
                      </a:r>
                      <a:endParaRPr lang="fr-BE" dirty="0"/>
                    </a:p>
                  </a:txBody>
                  <a:tcPr/>
                </a:tc>
                <a:tc>
                  <a:txBody>
                    <a:bodyPr/>
                    <a:lstStyle/>
                    <a:p>
                      <a:r>
                        <a:rPr lang="fr-BE" dirty="0" smtClean="0"/>
                        <a:t>- Plutôt</a:t>
                      </a:r>
                      <a:r>
                        <a:rPr lang="fr-BE" baseline="0" dirty="0" smtClean="0"/>
                        <a:t> m</a:t>
                      </a:r>
                      <a:r>
                        <a:rPr lang="fr-BE" dirty="0" smtClean="0"/>
                        <a:t>ono-confessionnel (dans</a:t>
                      </a:r>
                      <a:r>
                        <a:rPr lang="fr-BE" baseline="0" dirty="0" smtClean="0"/>
                        <a:t> l’ officiel</a:t>
                      </a:r>
                      <a:r>
                        <a:rPr lang="fr-BE" baseline="0" dirty="0" smtClean="0"/>
                        <a:t>) mais ouverture au sens</a:t>
                      </a:r>
                      <a:endParaRPr lang="fr-BE" baseline="0" dirty="0" smtClean="0"/>
                    </a:p>
                    <a:p>
                      <a:r>
                        <a:rPr lang="fr-BE" baseline="0" dirty="0" smtClean="0"/>
                        <a:t>- Fondé sur le pluralisme dans le réseau catholique (on s’enrichit des différences)</a:t>
                      </a:r>
                    </a:p>
                  </a:txBody>
                  <a:tcPr/>
                </a:tc>
              </a:tr>
              <a:tr h="743177">
                <a:tc>
                  <a:txBody>
                    <a:bodyPr/>
                    <a:lstStyle/>
                    <a:p>
                      <a:r>
                        <a:rPr lang="fr-BE" i="1" dirty="0" smtClean="0"/>
                        <a:t>Organisation</a:t>
                      </a:r>
                      <a:endParaRPr lang="fr-BE" i="1" dirty="0"/>
                    </a:p>
                  </a:txBody>
                  <a:tcPr/>
                </a:tc>
                <a:tc>
                  <a:txBody>
                    <a:bodyPr/>
                    <a:lstStyle/>
                    <a:p>
                      <a:r>
                        <a:rPr lang="fr-BE" dirty="0" smtClean="0"/>
                        <a:t>Cours confessionnel optionnel</a:t>
                      </a:r>
                      <a:endParaRPr lang="fr-BE" dirty="0"/>
                    </a:p>
                  </a:txBody>
                  <a:tcPr/>
                </a:tc>
                <a:tc>
                  <a:txBody>
                    <a:bodyPr/>
                    <a:lstStyle/>
                    <a:p>
                      <a:r>
                        <a:rPr lang="fr-BE" baseline="0" dirty="0" smtClean="0"/>
                        <a:t>- En groupes </a:t>
                      </a:r>
                      <a:r>
                        <a:rPr lang="fr-BE" baseline="0" dirty="0" smtClean="0"/>
                        <a:t>« confessionnels » </a:t>
                      </a:r>
                      <a:r>
                        <a:rPr lang="fr-BE" baseline="0" dirty="0" smtClean="0"/>
                        <a:t>(officiel)</a:t>
                      </a:r>
                    </a:p>
                    <a:p>
                      <a:r>
                        <a:rPr lang="fr-BE" baseline="0" dirty="0" smtClean="0"/>
                        <a:t>- Obligatoire pour tous les élèves (libre)</a:t>
                      </a:r>
                      <a:endParaRPr lang="fr-BE" dirty="0"/>
                    </a:p>
                  </a:txBody>
                  <a:tcPr/>
                </a:tc>
              </a:tr>
            </a:tbl>
          </a:graphicData>
        </a:graphic>
      </p:graphicFrame>
      <p:sp>
        <p:nvSpPr>
          <p:cNvPr id="3" name="Espace réservé du numéro de diapositive 2"/>
          <p:cNvSpPr>
            <a:spLocks noGrp="1"/>
          </p:cNvSpPr>
          <p:nvPr>
            <p:ph type="sldNum" sz="quarter" idx="12"/>
          </p:nvPr>
        </p:nvSpPr>
        <p:spPr/>
        <p:txBody>
          <a:bodyPr/>
          <a:lstStyle/>
          <a:p>
            <a:fld id="{81B8DB02-B110-4BFF-8762-0DEAB8415354}" type="slidenum">
              <a:rPr lang="fr-BE" smtClean="0"/>
              <a:t>5</a:t>
            </a:fld>
            <a:endParaRPr lang="fr-BE"/>
          </a:p>
        </p:txBody>
      </p:sp>
      <p:sp>
        <p:nvSpPr>
          <p:cNvPr id="4" name="Titre 3"/>
          <p:cNvSpPr>
            <a:spLocks noGrp="1"/>
          </p:cNvSpPr>
          <p:nvPr>
            <p:ph type="title"/>
          </p:nvPr>
        </p:nvSpPr>
        <p:spPr/>
        <p:txBody>
          <a:bodyPr>
            <a:normAutofit fontScale="90000"/>
          </a:bodyPr>
          <a:lstStyle/>
          <a:p>
            <a:r>
              <a:rPr lang="fr-BE" dirty="0" smtClean="0">
                <a:solidFill>
                  <a:srgbClr val="FFFF00"/>
                </a:solidFill>
              </a:rPr>
              <a:t>2. Présentation rapide du contexte.</a:t>
            </a:r>
            <a:br>
              <a:rPr lang="fr-BE" dirty="0" smtClean="0">
                <a:solidFill>
                  <a:srgbClr val="FFFF00"/>
                </a:solidFill>
              </a:rPr>
            </a:br>
            <a:r>
              <a:rPr lang="fr-BE" dirty="0" smtClean="0">
                <a:solidFill>
                  <a:srgbClr val="FFFF00"/>
                </a:solidFill>
              </a:rPr>
              <a:t>Belgique francophone / Fribourg</a:t>
            </a:r>
            <a:endParaRPr lang="fr-BE" dirty="0">
              <a:solidFill>
                <a:srgbClr val="FFFF00"/>
              </a:solidFill>
            </a:endParaRPr>
          </a:p>
        </p:txBody>
      </p:sp>
    </p:spTree>
    <p:extLst>
      <p:ext uri="{BB962C8B-B14F-4D97-AF65-F5344CB8AC3E}">
        <p14:creationId xmlns:p14="http://schemas.microsoft.com/office/powerpoint/2010/main" val="4554327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23528" y="2276872"/>
            <a:ext cx="8568951" cy="3849291"/>
          </a:xfrm>
        </p:spPr>
        <p:txBody>
          <a:bodyPr>
            <a:normAutofit/>
          </a:bodyPr>
          <a:lstStyle/>
          <a:p>
            <a:r>
              <a:rPr lang="fr-BE" b="1" dirty="0" smtClean="0"/>
              <a:t>« Double tutelle » :</a:t>
            </a:r>
          </a:p>
          <a:p>
            <a:pPr marL="0" indent="0">
              <a:buNone/>
            </a:pPr>
            <a:r>
              <a:rPr lang="fr-BE" b="1" dirty="0" smtClean="0"/>
              <a:t> </a:t>
            </a:r>
          </a:p>
          <a:p>
            <a:pPr lvl="1"/>
            <a:r>
              <a:rPr lang="fr-BE" b="1" dirty="0" smtClean="0"/>
              <a:t>Programme de religion catholique, texte adopté par les évêques belges en 2003</a:t>
            </a:r>
            <a:endParaRPr lang="fr-BE" b="1" dirty="0"/>
          </a:p>
          <a:p>
            <a:pPr marL="301943" lvl="1" indent="0">
              <a:buNone/>
            </a:pPr>
            <a:r>
              <a:rPr lang="fr-BE" dirty="0" smtClean="0"/>
              <a:t>Programme </a:t>
            </a:r>
            <a:r>
              <a:rPr lang="fr-BE" i="1" dirty="0"/>
              <a:t>de religion catholique. Enseignement secondaire. Humanités générales et technologiques. Humanités professionnelles et techniques</a:t>
            </a:r>
            <a:r>
              <a:rPr lang="fr-BE" dirty="0"/>
              <a:t>, Bruxelles, </a:t>
            </a:r>
            <a:r>
              <a:rPr lang="fr-BE" dirty="0" err="1"/>
              <a:t>Licap</a:t>
            </a:r>
            <a:r>
              <a:rPr lang="fr-BE" dirty="0"/>
              <a:t>, 2008)</a:t>
            </a:r>
          </a:p>
          <a:p>
            <a:pPr lvl="1"/>
            <a:endParaRPr lang="fr-BE" b="1" dirty="0" smtClean="0"/>
          </a:p>
          <a:p>
            <a:pPr lvl="1"/>
            <a:r>
              <a:rPr lang="fr-BE" dirty="0"/>
              <a:t>Le cours de religion se donne à l’école et déploie les missions de l’école (cf. </a:t>
            </a:r>
            <a:r>
              <a:rPr lang="fr-BE" b="1" dirty="0"/>
              <a:t>art. 6 du Décret-Missions</a:t>
            </a:r>
            <a:r>
              <a:rPr lang="fr-BE" dirty="0"/>
              <a:t>)</a:t>
            </a:r>
          </a:p>
          <a:p>
            <a:pPr lvl="1"/>
            <a:endParaRPr lang="fr-BE" b="1" dirty="0" smtClean="0"/>
          </a:p>
          <a:p>
            <a:pPr lvl="1"/>
            <a:endParaRPr lang="fr-BE" b="1" dirty="0"/>
          </a:p>
          <a:p>
            <a:pPr marL="0" indent="0">
              <a:buNone/>
            </a:pPr>
            <a:endParaRPr lang="fr-BE" dirty="0" smtClean="0"/>
          </a:p>
        </p:txBody>
      </p:sp>
      <p:sp>
        <p:nvSpPr>
          <p:cNvPr id="3" name="Titre 2"/>
          <p:cNvSpPr>
            <a:spLocks noGrp="1"/>
          </p:cNvSpPr>
          <p:nvPr>
            <p:ph type="title"/>
          </p:nvPr>
        </p:nvSpPr>
        <p:spPr/>
        <p:txBody>
          <a:bodyPr>
            <a:normAutofit/>
          </a:bodyPr>
          <a:lstStyle/>
          <a:p>
            <a:r>
              <a:rPr lang="fr-BE" dirty="0">
                <a:solidFill>
                  <a:srgbClr val="FFFF00"/>
                </a:solidFill>
              </a:rPr>
              <a:t>3</a:t>
            </a:r>
            <a:r>
              <a:rPr lang="fr-BE" dirty="0" smtClean="0">
                <a:solidFill>
                  <a:srgbClr val="FFFF00"/>
                </a:solidFill>
              </a:rPr>
              <a:t>. Cadre légal actuel</a:t>
            </a:r>
            <a:endParaRPr lang="fr-BE" dirty="0">
              <a:solidFill>
                <a:srgbClr val="FFFF00"/>
              </a:solidFill>
            </a:endParaRPr>
          </a:p>
        </p:txBody>
      </p:sp>
      <p:sp>
        <p:nvSpPr>
          <p:cNvPr id="4" name="Espace réservé du numéro de diapositive 3"/>
          <p:cNvSpPr>
            <a:spLocks noGrp="1"/>
          </p:cNvSpPr>
          <p:nvPr>
            <p:ph type="sldNum" sz="quarter" idx="12"/>
          </p:nvPr>
        </p:nvSpPr>
        <p:spPr/>
        <p:txBody>
          <a:bodyPr/>
          <a:lstStyle/>
          <a:p>
            <a:fld id="{81B8DB02-B110-4BFF-8762-0DEAB8415354}" type="slidenum">
              <a:rPr lang="fr-BE" smtClean="0"/>
              <a:t>6</a:t>
            </a:fld>
            <a:endParaRPr lang="fr-BE"/>
          </a:p>
        </p:txBody>
      </p:sp>
    </p:spTree>
    <p:extLst>
      <p:ext uri="{BB962C8B-B14F-4D97-AF65-F5344CB8AC3E}">
        <p14:creationId xmlns:p14="http://schemas.microsoft.com/office/powerpoint/2010/main" val="18696415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81B8DB02-B110-4BFF-8762-0DEAB8415354}" type="slidenum">
              <a:rPr lang="fr-BE" smtClean="0"/>
              <a:t>7</a:t>
            </a:fld>
            <a:endParaRPr lang="fr-BE"/>
          </a:p>
        </p:txBody>
      </p:sp>
      <p:sp>
        <p:nvSpPr>
          <p:cNvPr id="4" name="Titre 3"/>
          <p:cNvSpPr>
            <a:spLocks noGrp="1"/>
          </p:cNvSpPr>
          <p:nvPr>
            <p:ph type="title"/>
          </p:nvPr>
        </p:nvSpPr>
        <p:spPr/>
        <p:txBody>
          <a:bodyPr>
            <a:normAutofit/>
          </a:bodyPr>
          <a:lstStyle/>
          <a:p>
            <a:r>
              <a:rPr lang="fr-BE" dirty="0">
                <a:solidFill>
                  <a:srgbClr val="FFFF00"/>
                </a:solidFill>
              </a:rPr>
              <a:t>3</a:t>
            </a:r>
            <a:r>
              <a:rPr lang="fr-BE" dirty="0" smtClean="0">
                <a:solidFill>
                  <a:srgbClr val="FFFF00"/>
                </a:solidFill>
              </a:rPr>
              <a:t>. Cadre légal actuel</a:t>
            </a:r>
            <a:endParaRPr lang="fr-BE" dirty="0"/>
          </a:p>
        </p:txBody>
      </p:sp>
      <p:sp>
        <p:nvSpPr>
          <p:cNvPr id="5" name="Espace réservé du contenu 4"/>
          <p:cNvSpPr>
            <a:spLocks noGrp="1"/>
          </p:cNvSpPr>
          <p:nvPr>
            <p:ph idx="1"/>
          </p:nvPr>
        </p:nvSpPr>
        <p:spPr>
          <a:xfrm>
            <a:off x="323529" y="2675467"/>
            <a:ext cx="7956872" cy="3450696"/>
          </a:xfrm>
        </p:spPr>
        <p:txBody>
          <a:bodyPr/>
          <a:lstStyle/>
          <a:p>
            <a:r>
              <a:rPr lang="fr-BE" b="1" dirty="0" smtClean="0"/>
              <a:t>Le programme, </a:t>
            </a:r>
          </a:p>
          <a:p>
            <a:pPr marL="0" indent="0">
              <a:buNone/>
            </a:pPr>
            <a:r>
              <a:rPr lang="fr-BE" b="1" dirty="0"/>
              <a:t>u</a:t>
            </a:r>
            <a:r>
              <a:rPr lang="fr-BE" b="1" dirty="0" smtClean="0"/>
              <a:t>n texte </a:t>
            </a:r>
            <a:r>
              <a:rPr lang="fr-BE" b="1" dirty="0" smtClean="0"/>
              <a:t>« normatif »</a:t>
            </a:r>
            <a:endParaRPr lang="fr-BE" b="1" dirty="0" smtClean="0"/>
          </a:p>
          <a:p>
            <a:pPr marL="0" indent="0">
              <a:buNone/>
            </a:pPr>
            <a:endParaRPr lang="fr-BE" dirty="0"/>
          </a:p>
          <a:p>
            <a:pPr marL="0" indent="0">
              <a:buNone/>
            </a:pPr>
            <a:endParaRPr lang="fr-BE" dirty="0"/>
          </a:p>
        </p:txBody>
      </p:sp>
      <p:pic>
        <p:nvPicPr>
          <p:cNvPr id="7"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25115" t="1484" r="25192" b="1"/>
          <a:stretch/>
        </p:blipFill>
        <p:spPr bwMode="auto">
          <a:xfrm>
            <a:off x="4283968" y="2564904"/>
            <a:ext cx="2426568" cy="3640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294968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51520" y="2675467"/>
            <a:ext cx="8568951" cy="3450696"/>
          </a:xfrm>
        </p:spPr>
        <p:txBody>
          <a:bodyPr/>
          <a:lstStyle/>
          <a:p>
            <a:r>
              <a:rPr lang="fr-BE" b="1" dirty="0" smtClean="0"/>
              <a:t>Quelques </a:t>
            </a:r>
          </a:p>
          <a:p>
            <a:pPr marL="0" indent="0">
              <a:buNone/>
            </a:pPr>
            <a:r>
              <a:rPr lang="fr-BE" b="1" dirty="0" smtClean="0"/>
              <a:t>programmations  </a:t>
            </a:r>
          </a:p>
          <a:p>
            <a:pPr marL="0" indent="0">
              <a:buNone/>
            </a:pPr>
            <a:r>
              <a:rPr lang="fr-BE" b="1" dirty="0" smtClean="0"/>
              <a:t>Existantes, dont :</a:t>
            </a:r>
            <a:endParaRPr lang="fr-BE" b="1" dirty="0" smtClean="0"/>
          </a:p>
          <a:p>
            <a:pPr marL="0" indent="0">
              <a:buNone/>
            </a:pPr>
            <a:endParaRPr lang="fr-BE" dirty="0"/>
          </a:p>
        </p:txBody>
      </p:sp>
      <p:sp>
        <p:nvSpPr>
          <p:cNvPr id="3" name="Espace réservé du numéro de diapositive 2"/>
          <p:cNvSpPr>
            <a:spLocks noGrp="1"/>
          </p:cNvSpPr>
          <p:nvPr>
            <p:ph type="sldNum" sz="quarter" idx="12"/>
          </p:nvPr>
        </p:nvSpPr>
        <p:spPr/>
        <p:txBody>
          <a:bodyPr/>
          <a:lstStyle/>
          <a:p>
            <a:fld id="{81B8DB02-B110-4BFF-8762-0DEAB8415354}" type="slidenum">
              <a:rPr lang="fr-BE" smtClean="0"/>
              <a:t>8</a:t>
            </a:fld>
            <a:endParaRPr lang="fr-BE"/>
          </a:p>
        </p:txBody>
      </p:sp>
      <p:sp>
        <p:nvSpPr>
          <p:cNvPr id="4" name="Titre 3"/>
          <p:cNvSpPr>
            <a:spLocks noGrp="1"/>
          </p:cNvSpPr>
          <p:nvPr>
            <p:ph type="title"/>
          </p:nvPr>
        </p:nvSpPr>
        <p:spPr>
          <a:xfrm>
            <a:off x="107504" y="338328"/>
            <a:ext cx="8856984" cy="1252728"/>
          </a:xfrm>
        </p:spPr>
        <p:txBody>
          <a:bodyPr>
            <a:normAutofit fontScale="90000"/>
          </a:bodyPr>
          <a:lstStyle/>
          <a:p>
            <a:r>
              <a:rPr lang="fr-BE" dirty="0">
                <a:solidFill>
                  <a:srgbClr val="FFFF00"/>
                </a:solidFill>
              </a:rPr>
              <a:t>4</a:t>
            </a:r>
            <a:r>
              <a:rPr lang="fr-BE" dirty="0" smtClean="0">
                <a:solidFill>
                  <a:srgbClr val="FFFF00"/>
                </a:solidFill>
              </a:rPr>
              <a:t>. Un travail à partir de programmations</a:t>
            </a:r>
            <a:endParaRPr lang="fr-BE" dirty="0"/>
          </a:p>
        </p:txBody>
      </p:sp>
      <p:pic>
        <p:nvPicPr>
          <p:cNvPr id="3074"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5120" r="4400"/>
          <a:stretch/>
        </p:blipFill>
        <p:spPr bwMode="auto">
          <a:xfrm>
            <a:off x="4499992" y="2708920"/>
            <a:ext cx="2314451" cy="33850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624320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79512" y="2420888"/>
            <a:ext cx="8784976" cy="3705275"/>
          </a:xfrm>
        </p:spPr>
        <p:txBody>
          <a:bodyPr>
            <a:normAutofit/>
          </a:bodyPr>
          <a:lstStyle/>
          <a:p>
            <a:pPr marL="0" indent="0">
              <a:buNone/>
            </a:pPr>
            <a:r>
              <a:rPr lang="fr-BE" dirty="0" smtClean="0"/>
              <a:t>Un « référentiel de compétences » avec plusieurs </a:t>
            </a:r>
            <a:r>
              <a:rPr lang="fr-BE" dirty="0"/>
              <a:t>types de compétences: </a:t>
            </a:r>
            <a:endParaRPr lang="fr-BE" dirty="0" smtClean="0"/>
          </a:p>
          <a:p>
            <a:pPr marL="0" indent="0">
              <a:buNone/>
            </a:pPr>
            <a:endParaRPr lang="fr-BE" dirty="0"/>
          </a:p>
          <a:p>
            <a:pPr marL="0" indent="0">
              <a:buNone/>
            </a:pPr>
            <a:r>
              <a:rPr lang="fr-BE" dirty="0"/>
              <a:t>	° </a:t>
            </a:r>
            <a:r>
              <a:rPr lang="fr-BE" b="1" dirty="0"/>
              <a:t>5 compétences terminales</a:t>
            </a:r>
          </a:p>
          <a:p>
            <a:pPr marL="0" indent="0">
              <a:buNone/>
            </a:pPr>
            <a:r>
              <a:rPr lang="fr-BE" dirty="0"/>
              <a:t>	° 11 compétences disciplinaires (+ niveaux de maîtrise)</a:t>
            </a:r>
          </a:p>
          <a:p>
            <a:pPr marL="0" indent="0">
              <a:buNone/>
            </a:pPr>
            <a:r>
              <a:rPr lang="fr-BE" dirty="0"/>
              <a:t>	° 3 compétences transversales</a:t>
            </a:r>
          </a:p>
          <a:p>
            <a:pPr marL="0" indent="0">
              <a:buNone/>
            </a:pPr>
            <a:r>
              <a:rPr lang="fr-BE" dirty="0"/>
              <a:t>	° 3 compétences communes à construire dans le cadre d’activités de rencontre et de collaboration entre cours de religion</a:t>
            </a:r>
          </a:p>
          <a:p>
            <a:endParaRPr lang="fr-BE" dirty="0"/>
          </a:p>
        </p:txBody>
      </p:sp>
      <p:sp>
        <p:nvSpPr>
          <p:cNvPr id="3" name="Espace réservé du numéro de diapositive 2"/>
          <p:cNvSpPr>
            <a:spLocks noGrp="1"/>
          </p:cNvSpPr>
          <p:nvPr>
            <p:ph type="sldNum" sz="quarter" idx="12"/>
          </p:nvPr>
        </p:nvSpPr>
        <p:spPr/>
        <p:txBody>
          <a:bodyPr/>
          <a:lstStyle/>
          <a:p>
            <a:fld id="{81B8DB02-B110-4BFF-8762-0DEAB8415354}" type="slidenum">
              <a:rPr lang="fr-BE" smtClean="0"/>
              <a:t>9</a:t>
            </a:fld>
            <a:endParaRPr lang="fr-BE"/>
          </a:p>
        </p:txBody>
      </p:sp>
      <p:sp>
        <p:nvSpPr>
          <p:cNvPr id="4" name="Titre 3"/>
          <p:cNvSpPr>
            <a:spLocks noGrp="1"/>
          </p:cNvSpPr>
          <p:nvPr>
            <p:ph type="title"/>
          </p:nvPr>
        </p:nvSpPr>
        <p:spPr/>
        <p:txBody>
          <a:bodyPr>
            <a:normAutofit/>
          </a:bodyPr>
          <a:lstStyle/>
          <a:p>
            <a:r>
              <a:rPr lang="fr-BE" dirty="0" smtClean="0">
                <a:solidFill>
                  <a:srgbClr val="FFFF00"/>
                </a:solidFill>
              </a:rPr>
              <a:t>5. Un travail par compétences</a:t>
            </a:r>
            <a:endParaRPr lang="fr-BE" dirty="0"/>
          </a:p>
        </p:txBody>
      </p:sp>
    </p:spTree>
    <p:extLst>
      <p:ext uri="{BB962C8B-B14F-4D97-AF65-F5344CB8AC3E}">
        <p14:creationId xmlns:p14="http://schemas.microsoft.com/office/powerpoint/2010/main" val="396843776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agues">
  <a:themeElements>
    <a:clrScheme name="Vagues">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Vagues">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Vagues">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754</TotalTime>
  <Words>809</Words>
  <Application>Microsoft Office PowerPoint</Application>
  <PresentationFormat>Affichage à l'écran (4:3)</PresentationFormat>
  <Paragraphs>140</Paragraphs>
  <Slides>15</Slides>
  <Notes>4</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Vagues</vt:lpstr>
      <vt:lpstr>   Échos du cours de religion catholique en Belgique francophone.  Illustration par une séquence de cours</vt:lpstr>
      <vt:lpstr>Présentations</vt:lpstr>
      <vt:lpstr>1. Objectifs</vt:lpstr>
      <vt:lpstr>2. Présentation du contexte</vt:lpstr>
      <vt:lpstr>2. Présentation rapide du contexte. Belgique francophone / Fribourg</vt:lpstr>
      <vt:lpstr>3. Cadre légal actuel</vt:lpstr>
      <vt:lpstr>3. Cadre légal actuel</vt:lpstr>
      <vt:lpstr>4. Un travail à partir de programmations</vt:lpstr>
      <vt:lpstr>5. Un travail par compétences</vt:lpstr>
      <vt:lpstr>5. Un travail par compétences</vt:lpstr>
      <vt:lpstr>6. Illustration via une séquence</vt:lpstr>
      <vt:lpstr>6.1. Formuler une question d’existence </vt:lpstr>
      <vt:lpstr>6.2. Élargir à la culture</vt:lpstr>
      <vt:lpstr>6.3. Comprendre le christianisme dans ses trois axes (croire, vivre, célébrer)</vt:lpstr>
      <vt:lpstr>6.4. Organiser une synthèse porteuse de sens 6.5. Communiquer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LTHEO 2230 – LCDER 1500</dc:title>
  <dc:creator>Geoffrey Legrand</dc:creator>
  <cp:lastModifiedBy>Geoffrey Legrand</cp:lastModifiedBy>
  <cp:revision>57</cp:revision>
  <dcterms:created xsi:type="dcterms:W3CDTF">2018-11-01T14:00:26Z</dcterms:created>
  <dcterms:modified xsi:type="dcterms:W3CDTF">2022-03-12T07:47:35Z</dcterms:modified>
</cp:coreProperties>
</file>